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50"/>
  </p:notesMasterIdLst>
  <p:handoutMasterIdLst>
    <p:handoutMasterId r:id="rId51"/>
  </p:handoutMasterIdLst>
  <p:sldIdLst>
    <p:sldId id="434" r:id="rId5"/>
    <p:sldId id="344" r:id="rId6"/>
    <p:sldId id="416" r:id="rId7"/>
    <p:sldId id="446" r:id="rId8"/>
    <p:sldId id="447" r:id="rId9"/>
    <p:sldId id="443" r:id="rId10"/>
    <p:sldId id="448" r:id="rId11"/>
    <p:sldId id="456" r:id="rId12"/>
    <p:sldId id="455" r:id="rId13"/>
    <p:sldId id="449" r:id="rId14"/>
    <p:sldId id="457" r:id="rId15"/>
    <p:sldId id="485" r:id="rId16"/>
    <p:sldId id="486" r:id="rId17"/>
    <p:sldId id="487" r:id="rId18"/>
    <p:sldId id="488" r:id="rId19"/>
    <p:sldId id="489" r:id="rId20"/>
    <p:sldId id="490" r:id="rId21"/>
    <p:sldId id="491" r:id="rId22"/>
    <p:sldId id="492" r:id="rId23"/>
    <p:sldId id="493" r:id="rId24"/>
    <p:sldId id="494" r:id="rId25"/>
    <p:sldId id="495" r:id="rId26"/>
    <p:sldId id="496" r:id="rId27"/>
    <p:sldId id="497" r:id="rId28"/>
    <p:sldId id="498" r:id="rId29"/>
    <p:sldId id="499" r:id="rId30"/>
    <p:sldId id="500" r:id="rId31"/>
    <p:sldId id="501" r:id="rId32"/>
    <p:sldId id="502" r:id="rId33"/>
    <p:sldId id="503" r:id="rId34"/>
    <p:sldId id="504" r:id="rId35"/>
    <p:sldId id="505" r:id="rId36"/>
    <p:sldId id="506" r:id="rId37"/>
    <p:sldId id="507" r:id="rId38"/>
    <p:sldId id="508" r:id="rId39"/>
    <p:sldId id="453" r:id="rId40"/>
    <p:sldId id="444" r:id="rId41"/>
    <p:sldId id="454" r:id="rId42"/>
    <p:sldId id="458" r:id="rId43"/>
    <p:sldId id="445" r:id="rId44"/>
    <p:sldId id="439" r:id="rId45"/>
    <p:sldId id="388" r:id="rId46"/>
    <p:sldId id="413" r:id="rId47"/>
    <p:sldId id="265" r:id="rId48"/>
    <p:sldId id="435" r:id="rId49"/>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0F46A7"/>
    <a:srgbClr val="970A82"/>
    <a:srgbClr val="FF3399"/>
    <a:srgbClr val="FF0000"/>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61277F-C572-498A-A55A-375BF5D76901}" v="89" dt="2021-06-19T08:23:22.351"/>
    <p1510:client id="{867882C3-A1D2-4AE5-A140-3C07E46FF3E1}" v="161" dt="2021-06-20T06:50:48.423"/>
    <p1510:client id="{FA206AF2-E574-4C37-A5C1-046814E7A988}" v="39" dt="2021-06-19T08:21:57.643"/>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14" y="34"/>
      </p:cViewPr>
      <p:guideLst>
        <p:guide pos="3841"/>
        <p:guide orient="horz" pos="2160"/>
      </p:guideLst>
    </p:cSldViewPr>
  </p:slideViewPr>
  <p:notesTextViewPr>
    <p:cViewPr>
      <p:scale>
        <a:sx n="1" d="1"/>
        <a:sy n="1" d="1"/>
      </p:scale>
      <p:origin x="0" y="0"/>
    </p:cViewPr>
  </p:notesText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a:p>
        </p:txBody>
      </p:sp>
      <p:sp>
        <p:nvSpPr>
          <p:cNvPr id="9" name="Slide Image Placeholder 8"/>
          <p:cNvSpPr>
            <a:spLocks noGrp="1" noRot="1" noChangeAspect="1"/>
          </p:cNvSpPr>
          <p:nvPr>
            <p:ph type="sldImg"/>
          </p:nvPr>
        </p:nvSpPr>
        <p:spPr>
          <a:xfrm>
            <a:off x="269875" y="665163"/>
            <a:ext cx="6257925" cy="3519487"/>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a:p>
        </p:txBody>
      </p:sp>
    </p:spTree>
    <p:extLst>
      <p:ext uri="{BB962C8B-B14F-4D97-AF65-F5344CB8AC3E}">
        <p14:creationId xmlns:p14="http://schemas.microsoft.com/office/powerpoint/2010/main" val="1278075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a:p>
        </p:txBody>
      </p:sp>
    </p:spTree>
    <p:extLst>
      <p:ext uri="{BB962C8B-B14F-4D97-AF65-F5344CB8AC3E}">
        <p14:creationId xmlns:p14="http://schemas.microsoft.com/office/powerpoint/2010/main" val="362107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37</a:t>
            </a:fld>
            <a:endParaRPr lang="de-DE"/>
          </a:p>
        </p:txBody>
      </p:sp>
    </p:spTree>
    <p:extLst>
      <p:ext uri="{BB962C8B-B14F-4D97-AF65-F5344CB8AC3E}">
        <p14:creationId xmlns:p14="http://schemas.microsoft.com/office/powerpoint/2010/main" val="84466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40</a:t>
            </a:fld>
            <a:endParaRPr lang="de-DE"/>
          </a:p>
        </p:txBody>
      </p:sp>
    </p:spTree>
    <p:extLst>
      <p:ext uri="{BB962C8B-B14F-4D97-AF65-F5344CB8AC3E}">
        <p14:creationId xmlns:p14="http://schemas.microsoft.com/office/powerpoint/2010/main" val="1725153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a:p>
        </p:txBody>
      </p:sp>
      <p:sp>
        <p:nvSpPr>
          <p:cNvPr id="6" name="Slide Image Placeholder 5"/>
          <p:cNvSpPr>
            <a:spLocks noGrp="1" noRot="1" noChangeAspect="1"/>
          </p:cNvSpPr>
          <p:nvPr>
            <p:ph type="sldImg"/>
          </p:nvPr>
        </p:nvSpPr>
        <p:spPr>
          <a:xfrm>
            <a:off x="269875" y="665163"/>
            <a:ext cx="6257925" cy="3519487"/>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8000" y="5130489"/>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3" name="Title"/>
          <p:cNvSpPr>
            <a:spLocks noGrp="1"/>
          </p:cNvSpPr>
          <p:nvPr>
            <p:ph type="title" hasCustomPrompt="1"/>
          </p:nvPr>
        </p:nvSpPr>
        <p:spPr>
          <a:xfrm>
            <a:off x="288000" y="4024430"/>
            <a:ext cx="11628000"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2452717617"/>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 blue">
    <p:bg>
      <p:bgPr>
        <a:solidFill>
          <a:srgbClr val="00195A"/>
        </a:solidFill>
        <a:effectLst/>
      </p:bgPr>
    </p:bg>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197318721"/>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rgbClr val="00195A"/>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647991447"/>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6F2859FE-B410-4A33-8F65-BF8D846379ED}"/>
              </a:ext>
            </a:extLst>
          </p:cNvPr>
          <p:cNvPicPr>
            <a:picLocks noChangeAspect="1"/>
          </p:cNvPicPr>
          <p:nvPr userDrawn="1"/>
        </p:nvPicPr>
        <p:blipFill>
          <a:blip r:embed="rId2"/>
          <a:stretch>
            <a:fillRect/>
          </a:stretch>
        </p:blipFill>
        <p:spPr>
          <a:xfrm>
            <a:off x="9950552" y="6217668"/>
            <a:ext cx="1963636" cy="360000"/>
          </a:xfrm>
          <a:prstGeom prst="rect">
            <a:avLst/>
          </a:prstGeom>
        </p:spPr>
      </p:pic>
    </p:spTree>
    <p:extLst>
      <p:ext uri="{BB962C8B-B14F-4D97-AF65-F5344CB8AC3E}">
        <p14:creationId xmlns:p14="http://schemas.microsoft.com/office/powerpoint/2010/main" val="1982410628"/>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7506" userDrawn="1">
          <p15:clr>
            <a:srgbClr val="FBAE40"/>
          </p15:clr>
        </p15:guide>
        <p15:guide id="7" orient="horz" pos="41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781090314"/>
      </p:ext>
    </p:extLst>
  </p:cSld>
  <p:clrMapOvr>
    <a:masterClrMapping/>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2020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pic>
        <p:nvPicPr>
          <p:cNvPr id="10" name="Linkedin icon with link">
            <a:hlinkClick r:id="rId5"/>
            <a:extLst>
              <a:ext uri="{FF2B5EF4-FFF2-40B4-BE49-F238E27FC236}">
                <a16:creationId xmlns:a16="http://schemas.microsoft.com/office/drawing/2014/main" id="{900114C7-C3C5-8C49-B878-831CB7B0D5D6}"/>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91FA3574-14E3-394F-B1DA-DE2ADF8DA49C}"/>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2" name="Twitter icon with link">
            <a:hlinkClick r:id="rId9" tooltip="https://twitter.com/sap"/>
            <a:extLst>
              <a:ext uri="{FF2B5EF4-FFF2-40B4-BE49-F238E27FC236}">
                <a16:creationId xmlns:a16="http://schemas.microsoft.com/office/drawing/2014/main" id="{8DDAED38-57B9-2249-939D-D659980AE757}"/>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7" name="Facebook icon with link">
            <a:hlinkClick r:id="rId11"/>
            <a:extLst>
              <a:ext uri="{FF2B5EF4-FFF2-40B4-BE49-F238E27FC236}">
                <a16:creationId xmlns:a16="http://schemas.microsoft.com/office/drawing/2014/main" id="{0C30C213-BD8C-2E40-931D-3843268E4FE5}"/>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451925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2020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3"/>
              </a:rPr>
              <a:t>www.sap.com/corporate/de/legal/copyright.html</a:t>
            </a:r>
            <a:r>
              <a:rPr lang="de-DE" sz="800" kern="1200" noProof="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10" name="Linkedin icon with link">
            <a:hlinkClick r:id="rId5"/>
            <a:extLst>
              <a:ext uri="{FF2B5EF4-FFF2-40B4-BE49-F238E27FC236}">
                <a16:creationId xmlns:a16="http://schemas.microsoft.com/office/drawing/2014/main" id="{C605E06B-6A8F-534A-9087-7626E8D0C1C4}"/>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CD517ED8-3F22-504E-83B3-619F9637D799}"/>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7" name="Twitter icon with link">
            <a:hlinkClick r:id="rId9" tooltip="https://twitter.com/sap"/>
            <a:extLst>
              <a:ext uri="{FF2B5EF4-FFF2-40B4-BE49-F238E27FC236}">
                <a16:creationId xmlns:a16="http://schemas.microsoft.com/office/drawing/2014/main" id="{848B9344-7392-E54F-A296-7BBEF5EAB1E5}"/>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8" name="Facebook icon with link">
            <a:hlinkClick r:id="rId11"/>
            <a:extLst>
              <a:ext uri="{FF2B5EF4-FFF2-40B4-BE49-F238E27FC236}">
                <a16:creationId xmlns:a16="http://schemas.microsoft.com/office/drawing/2014/main" id="{AD0E3266-AFDB-2B4B-AA99-7D811F32F40E}"/>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0898527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rgbClr val="00195A"/>
        </a:solidFill>
        <a:effectLst/>
      </p:bgPr>
    </p:bg>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92189146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2020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8" r:id="rId8"/>
    <p:sldLayoutId id="2147483774" r:id="rId9"/>
    <p:sldLayoutId id="2147483779" r:id="rId10"/>
    <p:sldLayoutId id="2147483745" r:id="rId11"/>
    <p:sldLayoutId id="2147483760" r:id="rId12"/>
    <p:sldLayoutId id="2147483768" r:id="rId13"/>
    <p:sldLayoutId id="2147483769" r:id="rId14"/>
    <p:sldLayoutId id="2147483770" r:id="rId15"/>
    <p:sldLayoutId id="2147483744" r:id="rId16"/>
    <p:sldLayoutId id="2147483780" r:id="rId17"/>
    <p:sldLayoutId id="2147483757" r:id="rId18"/>
    <p:sldLayoutId id="2147483748" r:id="rId19"/>
    <p:sldLayoutId id="2147483771" r:id="rId20"/>
    <p:sldLayoutId id="2147483763" r:id="rId21"/>
    <p:sldLayoutId id="2147483751" r:id="rId22"/>
    <p:sldLayoutId id="2147483756" r:id="rId23"/>
    <p:sldLayoutId id="2147483740" r:id="rId24"/>
    <p:sldLayoutId id="2147483754" r:id="rId25"/>
    <p:sldLayoutId id="2147483755"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hyperlink" Target="https://brilliant.org/wiki/dijkstras-short-path-finder/" TargetMode="External"/><Relationship Id="rId2" Type="http://schemas.openxmlformats.org/officeDocument/2006/relationships/hyperlink" Target="https://brilliant.org/wiki/a-star-search/" TargetMode="External"/><Relationship Id="rId1" Type="http://schemas.openxmlformats.org/officeDocument/2006/relationships/slideLayout" Target="../slideLayouts/slideLayout9.xml"/><Relationship Id="rId4" Type="http://schemas.openxmlformats.org/officeDocument/2006/relationships/hyperlink" Target="https://en.wikipedia.org/wiki/Dijkstra%27s_algorith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peaker"/>
          <p:cNvSpPr>
            <a:spLocks noGrp="1"/>
          </p:cNvSpPr>
          <p:nvPr>
            <p:ph type="subTitle" idx="1"/>
          </p:nvPr>
        </p:nvSpPr>
        <p:spPr/>
        <p:txBody>
          <a:bodyPr/>
          <a:lstStyle/>
          <a:p>
            <a:r>
              <a:rPr lang="en-US"/>
              <a:t>André Gilbert und Valentin Müller, SAP</a:t>
            </a:r>
          </a:p>
          <a:p>
            <a:pPr lvl="0"/>
            <a:r>
              <a:rPr lang="en-US" err="1"/>
              <a:t>Juni</a:t>
            </a:r>
            <a:r>
              <a:rPr lang="en-US"/>
              <a:t> 30, 2021</a:t>
            </a:r>
          </a:p>
        </p:txBody>
      </p:sp>
      <p:sp>
        <p:nvSpPr>
          <p:cNvPr id="4" name="Title"/>
          <p:cNvSpPr>
            <a:spLocks noGrp="1"/>
          </p:cNvSpPr>
          <p:nvPr>
            <p:ph type="title"/>
          </p:nvPr>
        </p:nvSpPr>
        <p:spPr/>
        <p:txBody>
          <a:bodyPr/>
          <a:lstStyle/>
          <a:p>
            <a:r>
              <a:rPr lang="en-US" err="1"/>
              <a:t>Graphen</a:t>
            </a:r>
            <a:br>
              <a:rPr lang="en-US"/>
            </a:br>
            <a:r>
              <a:rPr lang="en-US">
                <a:solidFill>
                  <a:schemeClr val="accent1"/>
                </a:solidFill>
              </a:rPr>
              <a:t>Dijkstra-</a:t>
            </a:r>
            <a:r>
              <a:rPr lang="en-US" err="1">
                <a:solidFill>
                  <a:schemeClr val="accent1"/>
                </a:solidFill>
              </a:rPr>
              <a:t>Algorithmus</a:t>
            </a:r>
            <a:endParaRPr lang="de-DE">
              <a:solidFill>
                <a:schemeClr val="accent1"/>
              </a:solidFill>
            </a:endParaRPr>
          </a:p>
        </p:txBody>
      </p:sp>
      <p:pic>
        <p:nvPicPr>
          <p:cNvPr id="5" name="Pictogram"/>
          <p:cNvPicPr>
            <a:picLocks noGrp="1" noChangeAspect="1"/>
          </p:cNvPicPr>
          <p:nvPr>
            <p:ph type="pic" sz="quarter" idx="16"/>
          </p:nvPr>
        </p:nvPicPr>
        <p:blipFill>
          <a:blip r:embed="rId2"/>
          <a:srcRect/>
          <a:stretch/>
        </p:blipFill>
        <p:spPr bwMode="invGray">
          <a:xfrm>
            <a:off x="6954855" y="963000"/>
            <a:ext cx="4932000" cy="4932000"/>
          </a:xfrm>
        </p:spPr>
      </p:pic>
    </p:spTree>
    <p:extLst>
      <p:ext uri="{BB962C8B-B14F-4D97-AF65-F5344CB8AC3E}">
        <p14:creationId xmlns:p14="http://schemas.microsoft.com/office/powerpoint/2010/main" val="178674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Edges des Graph </a:t>
            </a:r>
            <a:r>
              <a:rPr lang="en-US" err="1"/>
              <a:t>dürfen</a:t>
            </a:r>
            <a:r>
              <a:rPr lang="en-US"/>
              <a:t> </a:t>
            </a:r>
            <a:r>
              <a:rPr lang="en-US" err="1"/>
              <a:t>keine</a:t>
            </a:r>
            <a:r>
              <a:rPr lang="en-US"/>
              <a:t> negative Weights </a:t>
            </a:r>
            <a:br>
              <a:rPr lang="en-US"/>
            </a:br>
            <a:r>
              <a:rPr lang="en-US" err="1"/>
              <a:t>bzw</a:t>
            </a:r>
            <a:r>
              <a:rPr lang="en-US"/>
              <a:t>. </a:t>
            </a:r>
            <a:r>
              <a:rPr lang="en-US" err="1"/>
              <a:t>Pfadkosten</a:t>
            </a:r>
            <a:r>
              <a:rPr lang="en-US"/>
              <a:t> </a:t>
            </a:r>
            <a:r>
              <a:rPr lang="en-US" err="1"/>
              <a:t>haben</a:t>
            </a:r>
            <a:endParaRPr lang="en-US"/>
          </a:p>
          <a:p>
            <a:pPr lvl="1"/>
            <a:r>
              <a:rPr lang="en-US"/>
              <a:t>Vertex </a:t>
            </a:r>
            <a:r>
              <a:rPr lang="en-US" err="1"/>
              <a:t>besucht</a:t>
            </a:r>
            <a:r>
              <a:rPr lang="en-US"/>
              <a:t> </a:t>
            </a:r>
            <a:r>
              <a:rPr lang="en-US">
                <a:sym typeface="Wingdings" panose="05000000000000000000" pitchFamily="2" charset="2"/>
              </a:rPr>
              <a:t> </a:t>
            </a:r>
            <a:r>
              <a:rPr lang="en-US" err="1">
                <a:sym typeface="Wingdings" panose="05000000000000000000" pitchFamily="2" charset="2"/>
              </a:rPr>
              <a:t>Optimale</a:t>
            </a:r>
            <a:r>
              <a:rPr lang="en-US">
                <a:sym typeface="Wingdings" panose="05000000000000000000" pitchFamily="2" charset="2"/>
              </a:rPr>
              <a:t> </a:t>
            </a:r>
            <a:r>
              <a:rPr lang="en-US" err="1">
                <a:sym typeface="Wingdings" panose="05000000000000000000" pitchFamily="2" charset="2"/>
              </a:rPr>
              <a:t>Distanz</a:t>
            </a:r>
            <a:r>
              <a:rPr lang="en-US">
                <a:sym typeface="Wingdings" panose="05000000000000000000" pitchFamily="2" charset="2"/>
              </a:rPr>
              <a:t> </a:t>
            </a:r>
            <a:r>
              <a:rPr lang="en-US" err="1">
                <a:sym typeface="Wingdings" panose="05000000000000000000" pitchFamily="2" charset="2"/>
              </a:rPr>
              <a:t>bzw</a:t>
            </a:r>
            <a:r>
              <a:rPr lang="en-US">
                <a:sym typeface="Wingdings" panose="05000000000000000000" pitchFamily="2" charset="2"/>
              </a:rPr>
              <a:t>. </a:t>
            </a:r>
            <a:r>
              <a:rPr lang="en-US" err="1">
                <a:sym typeface="Wingdings" panose="05000000000000000000" pitchFamily="2" charset="2"/>
              </a:rPr>
              <a:t>Pfadkosten</a:t>
            </a:r>
            <a:r>
              <a:rPr lang="en-US">
                <a:sym typeface="Wingdings" panose="05000000000000000000" pitchFamily="2" charset="2"/>
              </a:rPr>
              <a:t> </a:t>
            </a:r>
            <a:br>
              <a:rPr lang="en-US">
                <a:sym typeface="Wingdings" panose="05000000000000000000" pitchFamily="2" charset="2"/>
              </a:rPr>
            </a:br>
            <a:r>
              <a:rPr lang="en-US" err="1">
                <a:sym typeface="Wingdings" panose="05000000000000000000" pitchFamily="2" charset="2"/>
              </a:rPr>
              <a:t>erreicht</a:t>
            </a:r>
            <a:endParaRPr lang="en-US">
              <a:sym typeface="Wingdings" panose="05000000000000000000" pitchFamily="2" charset="2"/>
            </a:endParaRPr>
          </a:p>
          <a:p>
            <a:pPr lvl="1"/>
            <a:r>
              <a:rPr lang="en-US" err="1">
                <a:sym typeface="Wingdings" panose="05000000000000000000" pitchFamily="2" charset="2"/>
              </a:rPr>
              <a:t>Ermöglicht</a:t>
            </a:r>
            <a:r>
              <a:rPr lang="en-US">
                <a:sym typeface="Wingdings" panose="05000000000000000000" pitchFamily="2" charset="2"/>
              </a:rPr>
              <a:t> greedy-</a:t>
            </a:r>
            <a:r>
              <a:rPr lang="en-US" err="1">
                <a:sym typeface="Wingdings" panose="05000000000000000000" pitchFamily="2" charset="2"/>
              </a:rPr>
              <a:t>Funktionsweise</a:t>
            </a:r>
            <a:r>
              <a:rPr lang="en-US">
                <a:sym typeface="Wingdings" panose="05000000000000000000" pitchFamily="2" charset="2"/>
              </a:rPr>
              <a:t> (Wahl des </a:t>
            </a:r>
            <a:br>
              <a:rPr lang="en-US">
                <a:sym typeface="Wingdings" panose="05000000000000000000" pitchFamily="2" charset="2"/>
              </a:rPr>
            </a:br>
            <a:r>
              <a:rPr lang="en-US">
                <a:sym typeface="Wingdings" panose="05000000000000000000" pitchFamily="2" charset="2"/>
              </a:rPr>
              <a:t>“Next Most Promising Vertex”) des </a:t>
            </a:r>
            <a:r>
              <a:rPr lang="en-US" err="1">
                <a:sym typeface="Wingdings" panose="05000000000000000000" pitchFamily="2" charset="2"/>
              </a:rPr>
              <a:t>Algorithmus</a:t>
            </a:r>
            <a:endParaRPr lang="en-US">
              <a:sym typeface="Wingdings" panose="05000000000000000000" pitchFamily="2" charset="2"/>
            </a:endParaRPr>
          </a:p>
          <a:p>
            <a:pPr lvl="1"/>
            <a:r>
              <a:rPr lang="en-US" err="1">
                <a:sym typeface="Wingdings" panose="05000000000000000000" pitchFamily="2" charset="2"/>
              </a:rPr>
              <a:t>Funktioniert</a:t>
            </a:r>
            <a:r>
              <a:rPr lang="en-US">
                <a:sym typeface="Wingdings" panose="05000000000000000000" pitchFamily="2" charset="2"/>
              </a:rPr>
              <a:t> </a:t>
            </a:r>
            <a:r>
              <a:rPr lang="en-US" err="1">
                <a:sym typeface="Wingdings" panose="05000000000000000000" pitchFamily="2" charset="2"/>
              </a:rPr>
              <a:t>für</a:t>
            </a:r>
            <a:r>
              <a:rPr lang="en-US">
                <a:sym typeface="Wingdings" panose="05000000000000000000" pitchFamily="2" charset="2"/>
              </a:rPr>
              <a:t> directed und undirected Graphs</a:t>
            </a:r>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Voraussetzungen</a:t>
            </a:r>
            <a:endParaRPr lang="en-US" sz="2000" b="0">
              <a:solidFill>
                <a:schemeClr val="accent1"/>
              </a:solidFill>
            </a:endParaRPr>
          </a:p>
        </p:txBody>
      </p:sp>
      <p:pic>
        <p:nvPicPr>
          <p:cNvPr id="3" name="Picture 2">
            <a:extLst>
              <a:ext uri="{FF2B5EF4-FFF2-40B4-BE49-F238E27FC236}">
                <a16:creationId xmlns:a16="http://schemas.microsoft.com/office/drawing/2014/main" id="{C1E0909C-FE90-4849-BD03-588B611EA9ED}"/>
              </a:ext>
            </a:extLst>
          </p:cNvPr>
          <p:cNvPicPr>
            <a:picLocks noChangeAspect="1"/>
          </p:cNvPicPr>
          <p:nvPr/>
        </p:nvPicPr>
        <p:blipFill>
          <a:blip r:embed="rId2"/>
          <a:stretch>
            <a:fillRect/>
          </a:stretch>
        </p:blipFill>
        <p:spPr>
          <a:xfrm>
            <a:off x="8538838" y="1853181"/>
            <a:ext cx="3151638" cy="3151638"/>
          </a:xfrm>
          <a:prstGeom prst="rect">
            <a:avLst/>
          </a:prstGeom>
        </p:spPr>
      </p:pic>
    </p:spTree>
    <p:extLst>
      <p:ext uri="{BB962C8B-B14F-4D97-AF65-F5344CB8AC3E}">
        <p14:creationId xmlns:p14="http://schemas.microsoft.com/office/powerpoint/2010/main" val="1287147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tretch>
            <a:fillRect/>
          </a:stretch>
        </p:blipFill>
        <p:spPr>
          <a:xfrm>
            <a:off x="2207071" y="1619250"/>
            <a:ext cx="7777858" cy="4716463"/>
          </a:xfrm>
        </p:spPr>
      </p:pic>
    </p:spTree>
    <p:extLst>
      <p:ext uri="{BB962C8B-B14F-4D97-AF65-F5344CB8AC3E}">
        <p14:creationId xmlns:p14="http://schemas.microsoft.com/office/powerpoint/2010/main" val="727985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2995973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942021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2143832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49203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580304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2748893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096330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50485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p:txBody>
          <a:bodyPr>
            <a:normAutofit lnSpcReduction="10000"/>
          </a:bodyPr>
          <a:lstStyle/>
          <a:p>
            <a:r>
              <a:rPr lang="en-US" err="1"/>
              <a:t>Anwendungsmöglichkeiten</a:t>
            </a:r>
            <a:endParaRPr lang="en-US"/>
          </a:p>
          <a:p>
            <a:pPr lvl="1"/>
            <a:r>
              <a:rPr lang="en-US"/>
              <a:t>Netzwerke</a:t>
            </a:r>
          </a:p>
          <a:p>
            <a:pPr lvl="1"/>
            <a:r>
              <a:rPr lang="en-US"/>
              <a:t>Navigation</a:t>
            </a:r>
          </a:p>
          <a:p>
            <a:r>
              <a:rPr lang="en-US"/>
              <a:t>Dijkstra’s Shortest Path Algorithm</a:t>
            </a:r>
          </a:p>
          <a:p>
            <a:pPr lvl="1"/>
            <a:r>
              <a:rPr lang="en-US" err="1"/>
              <a:t>Graphen</a:t>
            </a:r>
            <a:endParaRPr lang="en-US"/>
          </a:p>
          <a:p>
            <a:pPr lvl="1"/>
            <a:r>
              <a:rPr lang="en-US" err="1"/>
              <a:t>Voraussetzungen</a:t>
            </a:r>
            <a:endParaRPr lang="en-US"/>
          </a:p>
          <a:p>
            <a:pPr lvl="1"/>
            <a:r>
              <a:rPr lang="en-US" err="1"/>
              <a:t>Algorithmus</a:t>
            </a:r>
            <a:endParaRPr lang="en-US"/>
          </a:p>
          <a:p>
            <a:pPr lvl="1"/>
            <a:r>
              <a:rPr lang="en-US" err="1"/>
              <a:t>Komplexität</a:t>
            </a:r>
            <a:endParaRPr lang="en-US"/>
          </a:p>
          <a:p>
            <a:r>
              <a:rPr lang="en-US" err="1"/>
              <a:t>Erweiterung</a:t>
            </a:r>
            <a:r>
              <a:rPr lang="en-US"/>
              <a:t> von Dijkstra’s Algorithm</a:t>
            </a:r>
          </a:p>
          <a:p>
            <a:pPr lvl="1"/>
            <a:r>
              <a:rPr lang="en-US"/>
              <a:t>A* Search</a:t>
            </a:r>
          </a:p>
          <a:p>
            <a:r>
              <a:rPr lang="en-US"/>
              <a:t>Demonstration</a:t>
            </a:r>
          </a:p>
        </p:txBody>
      </p:sp>
      <p:sp>
        <p:nvSpPr>
          <p:cNvPr id="2" name="Agenda"/>
          <p:cNvSpPr>
            <a:spLocks noGrp="1"/>
          </p:cNvSpPr>
          <p:nvPr>
            <p:ph type="title"/>
          </p:nvPr>
        </p:nvSpPr>
        <p:spPr/>
        <p:txBody>
          <a:bodyPr/>
          <a:lstStyle/>
          <a:p>
            <a:r>
              <a:rPr lang="en-US"/>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82765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324980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4237571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246113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440983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2563774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8310" y="1620000"/>
            <a:ext cx="7777858" cy="4716462"/>
          </a:xfrm>
        </p:spPr>
      </p:pic>
    </p:spTree>
    <p:extLst>
      <p:ext uri="{BB962C8B-B14F-4D97-AF65-F5344CB8AC3E}">
        <p14:creationId xmlns:p14="http://schemas.microsoft.com/office/powerpoint/2010/main" val="755580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079284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241429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69455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err="1"/>
              <a:t>Anwendungs</a:t>
            </a:r>
            <a:r>
              <a:rPr lang="en-US" err="1">
                <a:solidFill>
                  <a:schemeClr val="accent1"/>
                </a:solidFill>
              </a:rPr>
              <a:t>möglichkeiten</a:t>
            </a:r>
            <a:endParaRPr lang="en-US">
              <a:solidFill>
                <a:schemeClr val="accent1"/>
              </a:solidFill>
            </a:endParaRPr>
          </a:p>
        </p:txBody>
      </p:sp>
    </p:spTree>
    <p:extLst>
      <p:ext uri="{BB962C8B-B14F-4D97-AF65-F5344CB8AC3E}">
        <p14:creationId xmlns:p14="http://schemas.microsoft.com/office/powerpoint/2010/main" val="799205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93187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609852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165710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2149944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4038249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a:xfrm>
            <a:off x="503999" y="1638000"/>
            <a:ext cx="11186477" cy="4716000"/>
          </a:xfrm>
        </p:spPr>
        <p:txBody>
          <a:bodyPr/>
          <a:lstStyle/>
          <a:p>
            <a:pPr lvl="0"/>
            <a:r>
              <a:rPr lang="en-US" dirty="0"/>
              <a:t>Early Stopping</a:t>
            </a:r>
          </a:p>
          <a:p>
            <a:pPr lvl="1"/>
            <a:r>
              <a:rPr lang="de-DE" dirty="0" err="1"/>
              <a:t>Dijkstra‘s</a:t>
            </a:r>
            <a:r>
              <a:rPr lang="de-DE" dirty="0"/>
              <a:t> </a:t>
            </a:r>
            <a:r>
              <a:rPr lang="de-DE" dirty="0" err="1"/>
              <a:t>Algorithm</a:t>
            </a:r>
            <a:r>
              <a:rPr lang="de-DE" dirty="0"/>
              <a:t> kann bereits beendet werden, sobald </a:t>
            </a:r>
          </a:p>
          <a:p>
            <a:pPr marL="0" lvl="1" indent="0">
              <a:buNone/>
            </a:pPr>
            <a:r>
              <a:rPr lang="de-DE" dirty="0"/>
              <a:t>   die Destination erreicht wurde</a:t>
            </a:r>
          </a:p>
          <a:p>
            <a:pPr lvl="1"/>
            <a:r>
              <a:rPr lang="de-DE" dirty="0"/>
              <a:t>Dijkstra verarbeitet die vielversprechendsten </a:t>
            </a:r>
            <a:r>
              <a:rPr lang="de-DE" dirty="0" err="1"/>
              <a:t>Edges</a:t>
            </a:r>
            <a:r>
              <a:rPr lang="de-DE" dirty="0"/>
              <a:t> </a:t>
            </a:r>
          </a:p>
          <a:p>
            <a:pPr marL="0" lvl="1" indent="0">
              <a:buNone/>
            </a:pPr>
            <a:r>
              <a:rPr lang="de-DE" dirty="0"/>
              <a:t>   der Reihe nach und garantiert somit den kürzesten Pfad</a:t>
            </a:r>
          </a:p>
          <a:p>
            <a:pPr marL="0" lvl="1" indent="0">
              <a:buNone/>
            </a:pPr>
            <a:r>
              <a:rPr lang="de-DE" dirty="0"/>
              <a:t>  </a:t>
            </a:r>
          </a:p>
          <a:p>
            <a:pPr marL="0" lvl="1" indent="0">
              <a:buNone/>
            </a:pPr>
            <a:endParaRPr lang="de-DE" dirty="0"/>
          </a:p>
          <a:p>
            <a:pPr marL="0" lvl="1" indent="0">
              <a:buNone/>
            </a:pPr>
            <a:endParaRPr lang="de-DE" dirty="0"/>
          </a:p>
          <a:p>
            <a:pPr marL="0" lvl="1" indent="0">
              <a:buNone/>
            </a:pPr>
            <a:endParaRPr lang="de-DE" dirty="0"/>
          </a:p>
          <a:p>
            <a:pPr marL="0" lvl="1" indent="0">
              <a:buNone/>
            </a:pPr>
            <a:endParaRPr lang="en-US" dirty="0"/>
          </a:p>
        </p:txBody>
      </p:sp>
      <p:sp>
        <p:nvSpPr>
          <p:cNvPr id="4" name="Title"/>
          <p:cNvSpPr>
            <a:spLocks noGrp="1"/>
          </p:cNvSpPr>
          <p:nvPr>
            <p:ph type="title"/>
          </p:nvPr>
        </p:nvSpPr>
        <p:spPr>
          <a:xfrm>
            <a:off x="504001" y="504000"/>
            <a:ext cx="11186476" cy="677108"/>
          </a:xfrm>
        </p:spPr>
        <p:txBody>
          <a:bodyPr/>
          <a:lstStyle/>
          <a:p>
            <a:r>
              <a:rPr lang="en-US" dirty="0"/>
              <a:t>Dijkstra’s Shortest Path Algorithm</a:t>
            </a:r>
            <a:br>
              <a:rPr lang="en-US" dirty="0"/>
            </a:br>
            <a:r>
              <a:rPr lang="en-US" sz="2000" b="0" dirty="0" err="1">
                <a:solidFill>
                  <a:schemeClr val="accent1"/>
                </a:solidFill>
              </a:rPr>
              <a:t>Algorithmus</a:t>
            </a:r>
            <a:endParaRPr lang="en-US" sz="2000" b="0" dirty="0">
              <a:solidFill>
                <a:schemeClr val="accent1"/>
              </a:solidFill>
            </a:endParaRPr>
          </a:p>
        </p:txBody>
      </p:sp>
      <p:pic>
        <p:nvPicPr>
          <p:cNvPr id="5" name="Content Placeholder 6">
            <a:extLst>
              <a:ext uri="{FF2B5EF4-FFF2-40B4-BE49-F238E27FC236}">
                <a16:creationId xmlns:a16="http://schemas.microsoft.com/office/drawing/2014/main" id="{DB323B9F-D0DE-439D-875E-6ACEB4D37CD6}"/>
              </a:ext>
            </a:extLst>
          </p:cNvPr>
          <p:cNvPicPr>
            <a:picLocks noChangeAspect="1"/>
          </p:cNvPicPr>
          <p:nvPr/>
        </p:nvPicPr>
        <p:blipFill>
          <a:blip r:embed="rId2"/>
          <a:srcRect/>
          <a:stretch/>
        </p:blipFill>
        <p:spPr>
          <a:xfrm>
            <a:off x="6790876" y="1943451"/>
            <a:ext cx="4899600" cy="2971098"/>
          </a:xfrm>
          <a:prstGeom prst="rect">
            <a:avLst/>
          </a:prstGeom>
        </p:spPr>
      </p:pic>
    </p:spTree>
    <p:extLst>
      <p:ext uri="{BB962C8B-B14F-4D97-AF65-F5344CB8AC3E}">
        <p14:creationId xmlns:p14="http://schemas.microsoft.com/office/powerpoint/2010/main" val="3418489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504001" y="504000"/>
            <a:ext cx="11186476" cy="677108"/>
          </a:xfrm>
        </p:spPr>
        <p:txBody>
          <a:bodyPr/>
          <a:lstStyle/>
          <a:p>
            <a:r>
              <a:rPr lang="en-US" dirty="0"/>
              <a:t>Dijkstra’s Shortest Path Algorithm</a:t>
            </a:r>
            <a:br>
              <a:rPr lang="en-US" dirty="0"/>
            </a:br>
            <a:r>
              <a:rPr lang="en-US" sz="2000" b="0" dirty="0" err="1">
                <a:solidFill>
                  <a:schemeClr val="accent1"/>
                </a:solidFill>
              </a:rPr>
              <a:t>Komplexität</a:t>
            </a:r>
            <a:endParaRPr lang="en-US" sz="2000" b="0" dirty="0"/>
          </a:p>
        </p:txBody>
      </p:sp>
      <mc:AlternateContent xmlns:mc="http://schemas.openxmlformats.org/markup-compatibility/2006">
        <mc:Choice xmlns:a14="http://schemas.microsoft.com/office/drawing/2010/main" Requires="a14">
          <p:graphicFrame>
            <p:nvGraphicFramePr>
              <p:cNvPr id="2" name="Table 2">
                <a:extLst>
                  <a:ext uri="{FF2B5EF4-FFF2-40B4-BE49-F238E27FC236}">
                    <a16:creationId xmlns:a16="http://schemas.microsoft.com/office/drawing/2014/main" id="{98F3DD47-5E94-4B03-BB0E-CBD9727C4FBE}"/>
                  </a:ext>
                </a:extLst>
              </p:cNvPr>
              <p:cNvGraphicFramePr>
                <a:graphicFrameLocks noGrp="1"/>
              </p:cNvGraphicFramePr>
              <p:nvPr>
                <p:extLst>
                  <p:ext uri="{D42A27DB-BD31-4B8C-83A1-F6EECF244321}">
                    <p14:modId xmlns:p14="http://schemas.microsoft.com/office/powerpoint/2010/main" val="1719714358"/>
                  </p:ext>
                </p:extLst>
              </p:nvPr>
            </p:nvGraphicFramePr>
            <p:xfrm>
              <a:off x="1383544" y="1899245"/>
              <a:ext cx="9427389" cy="4000032"/>
            </p:xfrm>
            <a:graphic>
              <a:graphicData uri="http://schemas.openxmlformats.org/drawingml/2006/table">
                <a:tbl>
                  <a:tblPr firstRow="1" bandRow="1">
                    <a:tableStyleId>{2D5ABB26-0587-4C30-8999-92F81FD0307C}</a:tableStyleId>
                  </a:tblPr>
                  <a:tblGrid>
                    <a:gridCol w="3142463">
                      <a:extLst>
                        <a:ext uri="{9D8B030D-6E8A-4147-A177-3AD203B41FA5}">
                          <a16:colId xmlns:a16="http://schemas.microsoft.com/office/drawing/2014/main" val="2787360190"/>
                        </a:ext>
                      </a:extLst>
                    </a:gridCol>
                    <a:gridCol w="3142463">
                      <a:extLst>
                        <a:ext uri="{9D8B030D-6E8A-4147-A177-3AD203B41FA5}">
                          <a16:colId xmlns:a16="http://schemas.microsoft.com/office/drawing/2014/main" val="3929275471"/>
                        </a:ext>
                      </a:extLst>
                    </a:gridCol>
                    <a:gridCol w="3142463">
                      <a:extLst>
                        <a:ext uri="{9D8B030D-6E8A-4147-A177-3AD203B41FA5}">
                          <a16:colId xmlns:a16="http://schemas.microsoft.com/office/drawing/2014/main" val="2715026547"/>
                        </a:ext>
                      </a:extLst>
                    </a:gridCol>
                  </a:tblGrid>
                  <a:tr h="565795">
                    <a:tc>
                      <a:txBody>
                        <a:bodyPr/>
                        <a:lstStyle/>
                        <a:p>
                          <a:r>
                            <a:rPr lang="en-US" dirty="0">
                              <a:solidFill>
                                <a:schemeClr val="accent1"/>
                              </a:solidFill>
                            </a:rPr>
                            <a:t>Implementation</a:t>
                          </a:r>
                          <a:endParaRPr lang="en-DE" dirty="0">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Time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Space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8155895"/>
                      </a:ext>
                    </a:extLst>
                  </a:tr>
                  <a:tr h="565795">
                    <a:tc>
                      <a:txBody>
                        <a:bodyPr/>
                        <a:lstStyle/>
                        <a:p>
                          <a:r>
                            <a:rPr lang="en-US" dirty="0"/>
                            <a:t>Lazy </a:t>
                          </a:r>
                          <a:r>
                            <a:rPr lang="en-US" dirty="0" err="1"/>
                            <a:t>mit</a:t>
                          </a:r>
                          <a:r>
                            <a:rPr lang="en-US" dirty="0"/>
                            <a:t> Array</a:t>
                          </a:r>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m:rPr>
                                    <m:sty m:val="p"/>
                                  </m:rPr>
                                  <a:rPr lang="en-US" b="0" i="0" smtClean="0">
                                    <a:latin typeface="Cambria Math" panose="02040503050406030204" pitchFamily="18" charset="0"/>
                                  </a:rPr>
                                  <m:t>V</m:t>
                                </m:r>
                                <m:r>
                                  <a:rPr lang="en-US" b="0" i="0" smtClean="0">
                                    <a:latin typeface="Cambria Math" panose="02040503050406030204" pitchFamily="18" charset="0"/>
                                  </a:rPr>
                                  <m:t>²)</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8067601"/>
                      </a:ext>
                    </a:extLst>
                  </a:tr>
                  <a:tr h="565795">
                    <a:tc>
                      <a:txBody>
                        <a:bodyPr/>
                        <a:lstStyle/>
                        <a:p>
                          <a:r>
                            <a:rPr lang="en-US" dirty="0"/>
                            <a:t>Lazy </a:t>
                          </a:r>
                          <a:r>
                            <a:rPr lang="en-US" dirty="0" err="1"/>
                            <a:t>mit</a:t>
                          </a:r>
                          <a:r>
                            <a:rPr lang="en-US" dirty="0"/>
                            <a:t> Priority Queue</a:t>
                          </a:r>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r>
                                  <a:rPr lang="en-US" smtClean="0">
                                    <a:latin typeface="Cambria Math" panose="02040503050406030204" pitchFamily="18" charset="0"/>
                                  </a:rPr>
                                  <m:t>)</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0221576"/>
                      </a:ext>
                    </a:extLst>
                  </a:tr>
                  <a:tr h="565795">
                    <a:tc>
                      <a:txBody>
                        <a:bodyPr/>
                        <a:lstStyle/>
                        <a:p>
                          <a:r>
                            <a:rPr lang="en-US" dirty="0"/>
                            <a:t>Eager </a:t>
                          </a:r>
                          <a:r>
                            <a:rPr lang="en-US" dirty="0" err="1"/>
                            <a:t>mit</a:t>
                          </a:r>
                          <a:r>
                            <a:rPr lang="en-US" dirty="0"/>
                            <a:t> Indexed PQ</a:t>
                          </a:r>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r>
                                  <a:rPr lang="en-US" smtClean="0">
                                    <a:latin typeface="Cambria Math" panose="02040503050406030204" pitchFamily="18" charset="0"/>
                                  </a:rPr>
                                  <m:t>)</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6615944"/>
                      </a:ext>
                    </a:extLst>
                  </a:tr>
                  <a:tr h="565795">
                    <a:tc>
                      <a:txBody>
                        <a:bodyPr/>
                        <a:lstStyle/>
                        <a:p>
                          <a:r>
                            <a:rPr lang="en-US"/>
                            <a:t>Binary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3820819"/>
                      </a:ext>
                    </a:extLst>
                  </a:tr>
                  <a:tr h="605262">
                    <a:tc>
                      <a:txBody>
                        <a:bodyPr/>
                        <a:lstStyle/>
                        <a:p>
                          <a:r>
                            <a:rPr lang="en-US"/>
                            <a:t>D-</a:t>
                          </a:r>
                          <a:r>
                            <a:rPr lang="en-US" err="1"/>
                            <a:t>ary</a:t>
                          </a:r>
                          <a:r>
                            <a:rPr lang="en-US"/>
                            <a:t>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sSub>
                                      <m:sSubPr>
                                        <m:ctrlPr>
                                          <a:rPr lang="en-US" i="1" smtClean="0">
                                            <a:latin typeface="Cambria Math" panose="02040503050406030204" pitchFamily="18" charset="0"/>
                                          </a:rPr>
                                        </m:ctrlPr>
                                      </m:sSubPr>
                                      <m:e>
                                        <m:r>
                                          <m:rPr>
                                            <m:sty m:val="p"/>
                                          </m:rPr>
                                          <a:rPr lang="en-US" smtClean="0">
                                            <a:latin typeface="Cambria Math" panose="02040503050406030204" pitchFamily="18" charset="0"/>
                                          </a:rPr>
                                          <m:t>log</m:t>
                                        </m:r>
                                      </m:e>
                                      <m:sub>
                                        <m:r>
                                          <a:rPr lang="en-US" smtClean="0">
                                            <a:latin typeface="Cambria Math" panose="02040503050406030204" pitchFamily="18" charset="0"/>
                                          </a:rPr>
                                          <m:t>𝐸</m:t>
                                        </m:r>
                                        <m:r>
                                          <a:rPr lang="en-US" smtClean="0">
                                            <a:latin typeface="Cambria Math" panose="02040503050406030204" pitchFamily="18" charset="0"/>
                                          </a:rPr>
                                          <m:t>/</m:t>
                                        </m:r>
                                        <m:r>
                                          <a:rPr lang="en-US" smtClean="0">
                                            <a:latin typeface="Cambria Math" panose="02040503050406030204" pitchFamily="18" charset="0"/>
                                          </a:rPr>
                                          <m:t>𝑉</m:t>
                                        </m:r>
                                      </m:sub>
                                    </m:sSub>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0940009"/>
                      </a:ext>
                    </a:extLst>
                  </a:tr>
                  <a:tr h="565795">
                    <a:tc>
                      <a:txBody>
                        <a:bodyPr/>
                        <a:lstStyle/>
                        <a:p>
                          <a:r>
                            <a:rPr lang="en-US"/>
                            <a:t>Fibonacci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5475501"/>
                      </a:ext>
                    </a:extLst>
                  </a:tr>
                </a:tbl>
              </a:graphicData>
            </a:graphic>
          </p:graphicFrame>
        </mc:Choice>
        <mc:Fallback>
          <p:graphicFrame>
            <p:nvGraphicFramePr>
              <p:cNvPr id="2" name="Table 2">
                <a:extLst>
                  <a:ext uri="{FF2B5EF4-FFF2-40B4-BE49-F238E27FC236}">
                    <a16:creationId xmlns:a16="http://schemas.microsoft.com/office/drawing/2014/main" id="{98F3DD47-5E94-4B03-BB0E-CBD9727C4FBE}"/>
                  </a:ext>
                </a:extLst>
              </p:cNvPr>
              <p:cNvGraphicFramePr>
                <a:graphicFrameLocks noGrp="1"/>
              </p:cNvGraphicFramePr>
              <p:nvPr>
                <p:extLst>
                  <p:ext uri="{D42A27DB-BD31-4B8C-83A1-F6EECF244321}">
                    <p14:modId xmlns:p14="http://schemas.microsoft.com/office/powerpoint/2010/main" val="1719714358"/>
                  </p:ext>
                </p:extLst>
              </p:nvPr>
            </p:nvGraphicFramePr>
            <p:xfrm>
              <a:off x="1383544" y="1899245"/>
              <a:ext cx="9427389" cy="4000032"/>
            </p:xfrm>
            <a:graphic>
              <a:graphicData uri="http://schemas.openxmlformats.org/drawingml/2006/table">
                <a:tbl>
                  <a:tblPr firstRow="1" bandRow="1">
                    <a:tableStyleId>{2D5ABB26-0587-4C30-8999-92F81FD0307C}</a:tableStyleId>
                  </a:tblPr>
                  <a:tblGrid>
                    <a:gridCol w="3142463">
                      <a:extLst>
                        <a:ext uri="{9D8B030D-6E8A-4147-A177-3AD203B41FA5}">
                          <a16:colId xmlns:a16="http://schemas.microsoft.com/office/drawing/2014/main" val="2787360190"/>
                        </a:ext>
                      </a:extLst>
                    </a:gridCol>
                    <a:gridCol w="3142463">
                      <a:extLst>
                        <a:ext uri="{9D8B030D-6E8A-4147-A177-3AD203B41FA5}">
                          <a16:colId xmlns:a16="http://schemas.microsoft.com/office/drawing/2014/main" val="3929275471"/>
                        </a:ext>
                      </a:extLst>
                    </a:gridCol>
                    <a:gridCol w="3142463">
                      <a:extLst>
                        <a:ext uri="{9D8B030D-6E8A-4147-A177-3AD203B41FA5}">
                          <a16:colId xmlns:a16="http://schemas.microsoft.com/office/drawing/2014/main" val="2715026547"/>
                        </a:ext>
                      </a:extLst>
                    </a:gridCol>
                  </a:tblGrid>
                  <a:tr h="565795">
                    <a:tc>
                      <a:txBody>
                        <a:bodyPr/>
                        <a:lstStyle/>
                        <a:p>
                          <a:r>
                            <a:rPr lang="en-US" dirty="0">
                              <a:solidFill>
                                <a:schemeClr val="accent1"/>
                              </a:solidFill>
                            </a:rPr>
                            <a:t>Implementation</a:t>
                          </a:r>
                          <a:endParaRPr lang="en-DE" dirty="0">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Time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Space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8155895"/>
                      </a:ext>
                    </a:extLst>
                  </a:tr>
                  <a:tr h="565795">
                    <a:tc>
                      <a:txBody>
                        <a:bodyPr/>
                        <a:lstStyle/>
                        <a:p>
                          <a:r>
                            <a:rPr lang="en-US" dirty="0"/>
                            <a:t>Lazy </a:t>
                          </a:r>
                          <a:r>
                            <a:rPr lang="en-US" dirty="0" err="1"/>
                            <a:t>mit</a:t>
                          </a:r>
                          <a:r>
                            <a:rPr lang="en-US" dirty="0"/>
                            <a:t> Array</a:t>
                          </a:r>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101075" r="-100388" b="-513978"/>
                          </a:stretch>
                        </a:blipFill>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101075" r="-388" b="-513978"/>
                          </a:stretch>
                        </a:blipFill>
                      </a:tcPr>
                    </a:tc>
                    <a:extLst>
                      <a:ext uri="{0D108BD9-81ED-4DB2-BD59-A6C34878D82A}">
                        <a16:rowId xmlns:a16="http://schemas.microsoft.com/office/drawing/2014/main" val="2978067601"/>
                      </a:ext>
                    </a:extLst>
                  </a:tr>
                  <a:tr h="565795">
                    <a:tc>
                      <a:txBody>
                        <a:bodyPr/>
                        <a:lstStyle/>
                        <a:p>
                          <a:r>
                            <a:rPr lang="en-US" dirty="0"/>
                            <a:t>Lazy </a:t>
                          </a:r>
                          <a:r>
                            <a:rPr lang="en-US" dirty="0" err="1"/>
                            <a:t>mit</a:t>
                          </a:r>
                          <a:r>
                            <a:rPr lang="en-US" dirty="0"/>
                            <a:t> Priority Queue</a:t>
                          </a:r>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201075" r="-100388" b="-413978"/>
                          </a:stretch>
                        </a:blipFill>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201075" r="-388" b="-413978"/>
                          </a:stretch>
                        </a:blipFill>
                      </a:tcPr>
                    </a:tc>
                    <a:extLst>
                      <a:ext uri="{0D108BD9-81ED-4DB2-BD59-A6C34878D82A}">
                        <a16:rowId xmlns:a16="http://schemas.microsoft.com/office/drawing/2014/main" val="3560221576"/>
                      </a:ext>
                    </a:extLst>
                  </a:tr>
                  <a:tr h="565795">
                    <a:tc>
                      <a:txBody>
                        <a:bodyPr/>
                        <a:lstStyle/>
                        <a:p>
                          <a:r>
                            <a:rPr lang="en-US" dirty="0"/>
                            <a:t>Eager </a:t>
                          </a:r>
                          <a:r>
                            <a:rPr lang="en-US" dirty="0" err="1"/>
                            <a:t>mit</a:t>
                          </a:r>
                          <a:r>
                            <a:rPr lang="en-US" dirty="0"/>
                            <a:t> Indexed PQ</a:t>
                          </a:r>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301075" r="-100388" b="-313978"/>
                          </a:stretch>
                        </a:blipFill>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301075" r="-388" b="-313978"/>
                          </a:stretch>
                        </a:blipFill>
                      </a:tcPr>
                    </a:tc>
                    <a:extLst>
                      <a:ext uri="{0D108BD9-81ED-4DB2-BD59-A6C34878D82A}">
                        <a16:rowId xmlns:a16="http://schemas.microsoft.com/office/drawing/2014/main" val="776615944"/>
                      </a:ext>
                    </a:extLst>
                  </a:tr>
                  <a:tr h="565795">
                    <a:tc>
                      <a:txBody>
                        <a:bodyPr/>
                        <a:lstStyle/>
                        <a:p>
                          <a:r>
                            <a:rPr lang="en-US"/>
                            <a:t>Binary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401075" r="-100388" b="-213978"/>
                          </a:stretch>
                        </a:blipFill>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401075" r="-388" b="-213978"/>
                          </a:stretch>
                        </a:blipFill>
                      </a:tcPr>
                    </a:tc>
                    <a:extLst>
                      <a:ext uri="{0D108BD9-81ED-4DB2-BD59-A6C34878D82A}">
                        <a16:rowId xmlns:a16="http://schemas.microsoft.com/office/drawing/2014/main" val="1123820819"/>
                      </a:ext>
                    </a:extLst>
                  </a:tr>
                  <a:tr h="605262">
                    <a:tc>
                      <a:txBody>
                        <a:bodyPr/>
                        <a:lstStyle/>
                        <a:p>
                          <a:r>
                            <a:rPr lang="en-US"/>
                            <a:t>D-</a:t>
                          </a:r>
                          <a:r>
                            <a:rPr lang="en-US" err="1"/>
                            <a:t>ary</a:t>
                          </a:r>
                          <a:r>
                            <a:rPr lang="en-US"/>
                            <a:t>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470707" r="-100388" b="-101010"/>
                          </a:stretch>
                        </a:blipFill>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470707" r="-388" b="-101010"/>
                          </a:stretch>
                        </a:blipFill>
                      </a:tcPr>
                    </a:tc>
                    <a:extLst>
                      <a:ext uri="{0D108BD9-81ED-4DB2-BD59-A6C34878D82A}">
                        <a16:rowId xmlns:a16="http://schemas.microsoft.com/office/drawing/2014/main" val="3320940009"/>
                      </a:ext>
                    </a:extLst>
                  </a:tr>
                  <a:tr h="565795">
                    <a:tc>
                      <a:txBody>
                        <a:bodyPr/>
                        <a:lstStyle/>
                        <a:p>
                          <a:r>
                            <a:rPr lang="en-US"/>
                            <a:t>Fibonacci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607527" r="-100388" b="-7527"/>
                          </a:stretch>
                        </a:blipFill>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607527" r="-388" b="-7527"/>
                          </a:stretch>
                        </a:blipFill>
                      </a:tcPr>
                    </a:tc>
                    <a:extLst>
                      <a:ext uri="{0D108BD9-81ED-4DB2-BD59-A6C34878D82A}">
                        <a16:rowId xmlns:a16="http://schemas.microsoft.com/office/drawing/2014/main" val="685475501"/>
                      </a:ext>
                    </a:extLst>
                  </a:tr>
                </a:tbl>
              </a:graphicData>
            </a:graphic>
          </p:graphicFrame>
        </mc:Fallback>
      </mc:AlternateContent>
    </p:spTree>
    <p:extLst>
      <p:ext uri="{BB962C8B-B14F-4D97-AF65-F5344CB8AC3E}">
        <p14:creationId xmlns:p14="http://schemas.microsoft.com/office/powerpoint/2010/main" val="1588083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err="1"/>
              <a:t>Erweiterung</a:t>
            </a:r>
            <a:r>
              <a:rPr lang="en-US"/>
              <a:t> von</a:t>
            </a:r>
            <a:r>
              <a:rPr lang="en-US">
                <a:solidFill>
                  <a:schemeClr val="accent1"/>
                </a:solidFill>
              </a:rPr>
              <a:t> Dijkstra’s Algorithm</a:t>
            </a:r>
          </a:p>
        </p:txBody>
      </p:sp>
    </p:spTree>
    <p:extLst>
      <p:ext uri="{BB962C8B-B14F-4D97-AF65-F5344CB8AC3E}">
        <p14:creationId xmlns:p14="http://schemas.microsoft.com/office/powerpoint/2010/main" val="306196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err="1"/>
              <a:t>Ineffizienz</a:t>
            </a:r>
            <a:r>
              <a:rPr lang="en-US"/>
              <a:t> von Dijkstra</a:t>
            </a:r>
          </a:p>
          <a:p>
            <a:pPr lvl="1"/>
            <a:r>
              <a:rPr lang="de-DE"/>
              <a:t>Dijkstra‘s Algorithm verarbeitet jede</a:t>
            </a:r>
          </a:p>
          <a:p>
            <a:pPr marL="0" lvl="1" indent="0">
              <a:buNone/>
            </a:pPr>
            <a:r>
              <a:rPr lang="de-DE"/>
              <a:t>   vielversprechendste Edge der Reihe nach</a:t>
            </a:r>
          </a:p>
          <a:p>
            <a:r>
              <a:rPr lang="en-US" err="1"/>
              <a:t>Heuristik</a:t>
            </a:r>
            <a:endParaRPr lang="en-US"/>
          </a:p>
          <a:p>
            <a:pPr lvl="1"/>
            <a:r>
              <a:rPr lang="en-US"/>
              <a:t>Bei </a:t>
            </a:r>
            <a:r>
              <a:rPr lang="en-US" err="1"/>
              <a:t>jedem</a:t>
            </a:r>
            <a:r>
              <a:rPr lang="en-US"/>
              <a:t> Schritt </a:t>
            </a:r>
            <a:r>
              <a:rPr lang="en-US" err="1"/>
              <a:t>wird</a:t>
            </a:r>
            <a:r>
              <a:rPr lang="en-US"/>
              <a:t> </a:t>
            </a:r>
            <a:r>
              <a:rPr lang="en-US" err="1"/>
              <a:t>vorausgeplant</a:t>
            </a:r>
            <a:r>
              <a:rPr lang="en-US"/>
              <a:t>, </a:t>
            </a:r>
          </a:p>
          <a:p>
            <a:pPr marL="0" lvl="1" indent="0">
              <a:buNone/>
            </a:pPr>
            <a:r>
              <a:rPr lang="en-US"/>
              <a:t>   </a:t>
            </a:r>
            <a:r>
              <a:rPr lang="en-US" err="1"/>
              <a:t>damit</a:t>
            </a:r>
            <a:r>
              <a:rPr lang="en-US"/>
              <a:t> </a:t>
            </a:r>
            <a:r>
              <a:rPr lang="en-US" err="1"/>
              <a:t>bessere</a:t>
            </a:r>
            <a:r>
              <a:rPr lang="en-US"/>
              <a:t> </a:t>
            </a:r>
            <a:r>
              <a:rPr lang="en-US" err="1"/>
              <a:t>Entscheidung</a:t>
            </a:r>
            <a:r>
              <a:rPr lang="en-US"/>
              <a:t> </a:t>
            </a:r>
            <a:r>
              <a:rPr lang="en-US" err="1"/>
              <a:t>getroffen</a:t>
            </a:r>
            <a:r>
              <a:rPr lang="en-US"/>
              <a:t> </a:t>
            </a:r>
            <a:r>
              <a:rPr lang="en-US" err="1"/>
              <a:t>werden</a:t>
            </a:r>
            <a:endParaRPr lang="en-US"/>
          </a:p>
          <a:p>
            <a:pPr lvl="1"/>
            <a:r>
              <a:rPr lang="en-US" err="1"/>
              <a:t>Speichern</a:t>
            </a:r>
            <a:r>
              <a:rPr lang="en-US"/>
              <a:t> der </a:t>
            </a:r>
            <a:r>
              <a:rPr lang="en-US" err="1"/>
              <a:t>geschätzen</a:t>
            </a:r>
            <a:r>
              <a:rPr lang="en-US"/>
              <a:t> </a:t>
            </a:r>
            <a:r>
              <a:rPr lang="en-US" err="1"/>
              <a:t>Gesamtkosten</a:t>
            </a:r>
            <a:r>
              <a:rPr lang="en-US"/>
              <a:t> des </a:t>
            </a:r>
            <a:r>
              <a:rPr lang="en-US" err="1"/>
              <a:t>Pfades</a:t>
            </a:r>
            <a:r>
              <a:rPr lang="en-US"/>
              <a:t> </a:t>
            </a:r>
            <a:r>
              <a:rPr lang="en-US" err="1"/>
              <a:t>durch</a:t>
            </a:r>
            <a:endParaRPr lang="en-US"/>
          </a:p>
          <a:p>
            <a:pPr marL="0" lvl="1" indent="0">
              <a:buNone/>
            </a:pPr>
            <a:r>
              <a:rPr lang="en-US"/>
              <a:t>   alle Vertices und der </a:t>
            </a:r>
            <a:r>
              <a:rPr lang="en-US" err="1"/>
              <a:t>Kosten</a:t>
            </a:r>
            <a:r>
              <a:rPr lang="en-US"/>
              <a:t> bis </a:t>
            </a:r>
            <a:r>
              <a:rPr lang="en-US" err="1"/>
              <a:t>zum</a:t>
            </a:r>
            <a:r>
              <a:rPr lang="en-US"/>
              <a:t> </a:t>
            </a:r>
            <a:r>
              <a:rPr lang="en-US" err="1"/>
              <a:t>Erreichen</a:t>
            </a:r>
            <a:r>
              <a:rPr lang="en-US"/>
              <a:t> des </a:t>
            </a:r>
            <a:r>
              <a:rPr lang="en-US" err="1"/>
              <a:t>Ziels</a:t>
            </a:r>
            <a:r>
              <a:rPr lang="en-US"/>
              <a:t> von </a:t>
            </a:r>
            <a:r>
              <a:rPr lang="en-US" err="1"/>
              <a:t>einer</a:t>
            </a:r>
            <a:r>
              <a:rPr lang="en-US"/>
              <a:t> Edge</a:t>
            </a:r>
          </a:p>
          <a:p>
            <a:pPr lvl="1"/>
            <a:endParaRPr lang="en-US"/>
          </a:p>
          <a:p>
            <a:pPr marL="0" lvl="1" indent="0">
              <a:buNone/>
            </a:pPr>
            <a:endParaRPr lang="en-US"/>
          </a:p>
        </p:txBody>
      </p:sp>
      <p:sp>
        <p:nvSpPr>
          <p:cNvPr id="4" name="Title"/>
          <p:cNvSpPr>
            <a:spLocks noGrp="1"/>
          </p:cNvSpPr>
          <p:nvPr>
            <p:ph type="title"/>
          </p:nvPr>
        </p:nvSpPr>
        <p:spPr>
          <a:xfrm>
            <a:off x="504001" y="504000"/>
            <a:ext cx="11186476" cy="677108"/>
          </a:xfrm>
        </p:spPr>
        <p:txBody>
          <a:bodyPr/>
          <a:lstStyle/>
          <a:p>
            <a:r>
              <a:rPr lang="en-US" err="1"/>
              <a:t>Erweiterung</a:t>
            </a:r>
            <a:r>
              <a:rPr lang="en-US"/>
              <a:t> von Dijkstra’s Algorithm</a:t>
            </a:r>
            <a:br>
              <a:rPr lang="en-US"/>
            </a:br>
            <a:r>
              <a:rPr lang="en-US" sz="2000" b="0">
                <a:solidFill>
                  <a:schemeClr val="accent1"/>
                </a:solidFill>
              </a:rPr>
              <a:t>A* Search</a:t>
            </a:r>
          </a:p>
        </p:txBody>
      </p:sp>
      <p:pic>
        <p:nvPicPr>
          <p:cNvPr id="3" name="Picture 2">
            <a:extLst>
              <a:ext uri="{FF2B5EF4-FFF2-40B4-BE49-F238E27FC236}">
                <a16:creationId xmlns:a16="http://schemas.microsoft.com/office/drawing/2014/main" id="{C773EC50-4830-433E-97E7-9E19D698E1AC}"/>
              </a:ext>
            </a:extLst>
          </p:cNvPr>
          <p:cNvPicPr>
            <a:picLocks noChangeAspect="1"/>
          </p:cNvPicPr>
          <p:nvPr/>
        </p:nvPicPr>
        <p:blipFill>
          <a:blip r:embed="rId2"/>
          <a:stretch>
            <a:fillRect/>
          </a:stretch>
        </p:blipFill>
        <p:spPr>
          <a:xfrm>
            <a:off x="8902890" y="767729"/>
            <a:ext cx="2191634" cy="5322541"/>
          </a:xfrm>
          <a:prstGeom prst="rect">
            <a:avLst/>
          </a:prstGeom>
        </p:spPr>
      </p:pic>
    </p:spTree>
    <p:extLst>
      <p:ext uri="{BB962C8B-B14F-4D97-AF65-F5344CB8AC3E}">
        <p14:creationId xmlns:p14="http://schemas.microsoft.com/office/powerpoint/2010/main" val="1358289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Text Placeholder"/>
              <p:cNvSpPr>
                <a:spLocks noGrp="1"/>
              </p:cNvSpPr>
              <p:nvPr>
                <p:ph type="body" sz="quarter" idx="10"/>
              </p:nvPr>
            </p:nvSpPr>
            <p:spPr/>
            <p:txBody>
              <a:bodyPr/>
              <a:lstStyle/>
              <a:p>
                <a:pPr lvl="0"/>
                <a:r>
                  <a:rPr lang="en-US" dirty="0"/>
                  <a:t>Manhatten </a:t>
                </a:r>
                <a:r>
                  <a:rPr lang="en-US" dirty="0" err="1"/>
                  <a:t>Distanz</a:t>
                </a:r>
                <a:endParaRPr lang="en-US" dirty="0"/>
              </a:p>
              <a:p>
                <a:pPr lvl="1"/>
                <a:r>
                  <a:rPr lang="de-DE" dirty="0"/>
                  <a:t>Berechnung </a:t>
                </a:r>
                <a:r>
                  <a:rPr lang="en-US" dirty="0"/>
                  <a:t>des </a:t>
                </a:r>
                <a:r>
                  <a:rPr lang="en-US" dirty="0" err="1"/>
                  <a:t>absoluten</a:t>
                </a:r>
                <a:r>
                  <a:rPr lang="en-US" dirty="0"/>
                  <a:t> </a:t>
                </a:r>
                <a:r>
                  <a:rPr lang="en-US" dirty="0" err="1"/>
                  <a:t>Abstandes</a:t>
                </a:r>
                <a:r>
                  <a:rPr lang="en-US" dirty="0"/>
                  <a:t> von </a:t>
                </a:r>
                <a:r>
                  <a:rPr lang="en-US" dirty="0" err="1"/>
                  <a:t>einer</a:t>
                </a:r>
                <a:r>
                  <a:rPr lang="en-US" dirty="0"/>
                  <a:t> Edge </a:t>
                </a:r>
                <a:r>
                  <a:rPr lang="en-US" dirty="0" err="1"/>
                  <a:t>zur</a:t>
                </a:r>
                <a:r>
                  <a:rPr lang="en-US" dirty="0"/>
                  <a:t> Destination Edge</a:t>
                </a:r>
              </a:p>
              <a:p>
                <a:pPr lvl="1"/>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𝑑𝑒𝑠𝑡𝑖𝑛𝑎𝑡𝑖𝑜𝑛</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𝑠𝑡𝑎𝑟𝑡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𝑑𝑒𝑠𝑡𝑖𝑛𝑎𝑡𝑖𝑜𝑛</m:t>
                        </m:r>
                      </m:sub>
                    </m:sSub>
                    <m:r>
                      <a:rPr lang="en-US" b="0" i="1" smtClean="0">
                        <a:latin typeface="Cambria Math" panose="02040503050406030204" pitchFamily="18" charset="0"/>
                      </a:rPr>
                      <m:t>|</m:t>
                    </m:r>
                  </m:oMath>
                </a14:m>
                <a:endParaRPr lang="en-US" dirty="0"/>
              </a:p>
              <a:p>
                <a:r>
                  <a:rPr lang="en-US" dirty="0" err="1"/>
                  <a:t>Euklidische</a:t>
                </a:r>
                <a:r>
                  <a:rPr lang="en-US" dirty="0"/>
                  <a:t> </a:t>
                </a:r>
                <a:r>
                  <a:rPr lang="en-US" dirty="0" err="1"/>
                  <a:t>Distanz</a:t>
                </a:r>
                <a:endParaRPr lang="en-US" dirty="0"/>
              </a:p>
              <a:p>
                <a:pPr lvl="1"/>
                <a:r>
                  <a:rPr lang="en-US" dirty="0" err="1"/>
                  <a:t>Genauer</a:t>
                </a:r>
                <a:r>
                  <a:rPr lang="en-US" dirty="0"/>
                  <a:t> </a:t>
                </a:r>
                <a:r>
                  <a:rPr lang="en-US" dirty="0" err="1"/>
                  <a:t>als</a:t>
                </a:r>
                <a:r>
                  <a:rPr lang="en-US" dirty="0"/>
                  <a:t> die </a:t>
                </a:r>
                <a:r>
                  <a:rPr lang="en-US" dirty="0" err="1"/>
                  <a:t>Manhatten</a:t>
                </a:r>
                <a:r>
                  <a:rPr lang="en-US" dirty="0"/>
                  <a:t> </a:t>
                </a:r>
                <a:r>
                  <a:rPr lang="en-US" dirty="0" err="1"/>
                  <a:t>Distanz</a:t>
                </a:r>
                <a:r>
                  <a:rPr lang="en-US" dirty="0"/>
                  <a:t>, </a:t>
                </a:r>
                <a:r>
                  <a:rPr lang="en-US" dirty="0" err="1"/>
                  <a:t>aber</a:t>
                </a:r>
                <a:r>
                  <a:rPr lang="en-US" dirty="0"/>
                  <a:t> </a:t>
                </a:r>
                <a:r>
                  <a:rPr lang="en-US" dirty="0" err="1"/>
                  <a:t>langsamer</a:t>
                </a:r>
                <a:r>
                  <a:rPr lang="en-US" dirty="0"/>
                  <a:t>, </a:t>
                </a:r>
              </a:p>
              <a:p>
                <a:pPr marL="0" lvl="1" indent="0">
                  <a:buNone/>
                </a:pPr>
                <a:r>
                  <a:rPr lang="en-US" dirty="0"/>
                  <a:t>   da </a:t>
                </a:r>
                <a:r>
                  <a:rPr lang="en-US" dirty="0" err="1"/>
                  <a:t>ein</a:t>
                </a:r>
                <a:r>
                  <a:rPr lang="en-US" dirty="0"/>
                  <a:t> </a:t>
                </a:r>
                <a:r>
                  <a:rPr lang="en-US" dirty="0" err="1"/>
                  <a:t>größeres</a:t>
                </a:r>
                <a:r>
                  <a:rPr lang="en-US" dirty="0"/>
                  <a:t> </a:t>
                </a:r>
                <a:r>
                  <a:rPr lang="en-US" dirty="0" err="1"/>
                  <a:t>Gebiet</a:t>
                </a:r>
                <a:r>
                  <a:rPr lang="en-US" dirty="0"/>
                  <a:t> </a:t>
                </a:r>
                <a:r>
                  <a:rPr lang="en-US" dirty="0" err="1"/>
                  <a:t>erkundet</a:t>
                </a:r>
                <a:r>
                  <a:rPr lang="en-US" dirty="0"/>
                  <a:t> </a:t>
                </a:r>
                <a:r>
                  <a:rPr lang="en-US" dirty="0" err="1"/>
                  <a:t>werden</a:t>
                </a:r>
                <a:r>
                  <a:rPr lang="en-US" dirty="0"/>
                  <a:t> muss</a:t>
                </a:r>
              </a:p>
              <a:p>
                <a:pPr lvl="1"/>
                <a:r>
                  <a:rPr lang="en-US" dirty="0" err="1"/>
                  <a:t>Bevorzugt</a:t>
                </a:r>
                <a:r>
                  <a:rPr lang="en-US" dirty="0"/>
                  <a:t> </a:t>
                </a:r>
                <a:r>
                  <a:rPr lang="en-US" dirty="0" err="1"/>
                  <a:t>einen</a:t>
                </a:r>
                <a:r>
                  <a:rPr lang="en-US" dirty="0"/>
                  <a:t> </a:t>
                </a:r>
                <a:r>
                  <a:rPr lang="en-US" dirty="0" err="1"/>
                  <a:t>Pfad</a:t>
                </a:r>
                <a:r>
                  <a:rPr lang="en-US" dirty="0"/>
                  <a:t> </a:t>
                </a:r>
                <a:r>
                  <a:rPr lang="en-US" dirty="0" err="1"/>
                  <a:t>entlang</a:t>
                </a:r>
                <a:r>
                  <a:rPr lang="en-US" dirty="0"/>
                  <a:t> </a:t>
                </a:r>
                <a:r>
                  <a:rPr lang="en-US" dirty="0" err="1"/>
                  <a:t>einer</a:t>
                </a:r>
                <a:r>
                  <a:rPr lang="en-US" dirty="0"/>
                  <a:t> </a:t>
                </a:r>
                <a:r>
                  <a:rPr lang="en-US" dirty="0" err="1"/>
                  <a:t>Linie</a:t>
                </a:r>
                <a:endParaRPr lang="en-US" dirty="0"/>
              </a:p>
              <a:p>
                <a:pPr lvl="1"/>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𝑑𝑒𝑠𝑡𝑖𝑛𝑎𝑡𝑖𝑜𝑛</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𝑠𝑡𝑎𝑟𝑡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𝑑𝑒𝑠𝑡𝑖𝑛𝑎𝑡𝑖𝑜𝑛</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e>
                    </m:rad>
                  </m:oMath>
                </a14:m>
                <a:endParaRPr lang="en-US" dirty="0"/>
              </a:p>
              <a:p>
                <a:pPr marL="0" lvl="1" indent="0">
                  <a:buNone/>
                </a:pPr>
                <a:endParaRPr lang="en-US" dirty="0"/>
              </a:p>
              <a:p>
                <a:pPr marL="0" lvl="1" indent="0">
                  <a:buNone/>
                </a:pPr>
                <a:br>
                  <a:rPr lang="en-US" dirty="0"/>
                </a:br>
                <a:endParaRPr lang="en-US" dirty="0"/>
              </a:p>
              <a:p>
                <a:pPr marL="0" lvl="1" indent="0">
                  <a:buNone/>
                </a:pPr>
                <a:endParaRPr lang="en-US" dirty="0"/>
              </a:p>
            </p:txBody>
          </p:sp>
        </mc:Choice>
        <mc:Fallback>
          <p:sp>
            <p:nvSpPr>
              <p:cNvPr id="11" name="Text Placeholder"/>
              <p:cNvSpPr>
                <a:spLocks noGrp="1" noRot="1" noChangeAspect="1" noMove="1" noResize="1" noEditPoints="1" noAdjustHandles="1" noChangeArrowheads="1" noChangeShapeType="1" noTextEdit="1"/>
              </p:cNvSpPr>
              <p:nvPr>
                <p:ph type="body" sz="quarter" idx="10"/>
              </p:nvPr>
            </p:nvSpPr>
            <p:spPr>
              <a:blipFill>
                <a:blip r:embed="rId2"/>
                <a:stretch>
                  <a:fillRect l="-1417" t="-1552"/>
                </a:stretch>
              </a:blipFill>
            </p:spPr>
            <p:txBody>
              <a:bodyPr/>
              <a:lstStyle/>
              <a:p>
                <a:r>
                  <a:rPr lang="en-DE">
                    <a:noFill/>
                  </a:rPr>
                  <a:t> </a:t>
                </a:r>
              </a:p>
            </p:txBody>
          </p:sp>
        </mc:Fallback>
      </mc:AlternateContent>
      <p:sp>
        <p:nvSpPr>
          <p:cNvPr id="4" name="Title"/>
          <p:cNvSpPr>
            <a:spLocks noGrp="1"/>
          </p:cNvSpPr>
          <p:nvPr>
            <p:ph type="title"/>
          </p:nvPr>
        </p:nvSpPr>
        <p:spPr>
          <a:xfrm>
            <a:off x="504001" y="504000"/>
            <a:ext cx="11186476" cy="677108"/>
          </a:xfrm>
        </p:spPr>
        <p:txBody>
          <a:bodyPr/>
          <a:lstStyle/>
          <a:p>
            <a:r>
              <a:rPr lang="en-US" err="1"/>
              <a:t>Erweiterung</a:t>
            </a:r>
            <a:r>
              <a:rPr lang="en-US"/>
              <a:t> von Dijkstra’s Algorithm</a:t>
            </a:r>
            <a:br>
              <a:rPr lang="en-US"/>
            </a:br>
            <a:r>
              <a:rPr lang="en-US" sz="2000" b="0">
                <a:solidFill>
                  <a:schemeClr val="accent1"/>
                </a:solidFill>
              </a:rPr>
              <a:t>A* Search</a:t>
            </a:r>
          </a:p>
        </p:txBody>
      </p:sp>
      <p:pic>
        <p:nvPicPr>
          <p:cNvPr id="3" name="Picture 2">
            <a:extLst>
              <a:ext uri="{FF2B5EF4-FFF2-40B4-BE49-F238E27FC236}">
                <a16:creationId xmlns:a16="http://schemas.microsoft.com/office/drawing/2014/main" id="{73F7A360-5687-4BD4-AB04-FA82CB627642}"/>
              </a:ext>
            </a:extLst>
          </p:cNvPr>
          <p:cNvPicPr>
            <a:picLocks noChangeAspect="1"/>
          </p:cNvPicPr>
          <p:nvPr/>
        </p:nvPicPr>
        <p:blipFill>
          <a:blip r:embed="rId3"/>
          <a:stretch>
            <a:fillRect/>
          </a:stretch>
        </p:blipFill>
        <p:spPr>
          <a:xfrm>
            <a:off x="8677276" y="1432350"/>
            <a:ext cx="3013200" cy="3993300"/>
          </a:xfrm>
          <a:prstGeom prst="rect">
            <a:avLst/>
          </a:prstGeom>
        </p:spPr>
      </p:pic>
    </p:spTree>
    <p:extLst>
      <p:ext uri="{BB962C8B-B14F-4D97-AF65-F5344CB8AC3E}">
        <p14:creationId xmlns:p14="http://schemas.microsoft.com/office/powerpoint/2010/main" val="1242600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Open Shortest Path First (OSPF)</a:t>
            </a:r>
          </a:p>
          <a:p>
            <a:pPr lvl="1"/>
            <a:r>
              <a:rPr lang="en-US"/>
              <a:t>Link-State-</a:t>
            </a:r>
            <a:r>
              <a:rPr lang="en-US" err="1"/>
              <a:t>Protokoll</a:t>
            </a:r>
            <a:r>
              <a:rPr lang="en-US"/>
              <a:t>, um den </a:t>
            </a:r>
            <a:r>
              <a:rPr lang="en-US" err="1"/>
              <a:t>besten</a:t>
            </a:r>
            <a:r>
              <a:rPr lang="en-US"/>
              <a:t> </a:t>
            </a:r>
            <a:r>
              <a:rPr lang="en-US" err="1"/>
              <a:t>Pfad</a:t>
            </a:r>
            <a:r>
              <a:rPr lang="en-US"/>
              <a:t> </a:t>
            </a:r>
            <a:r>
              <a:rPr lang="en-US" err="1"/>
              <a:t>zwischen</a:t>
            </a:r>
            <a:r>
              <a:rPr lang="en-US"/>
              <a:t> den Quell- und</a:t>
            </a:r>
          </a:p>
          <a:p>
            <a:pPr marL="0" lvl="1" indent="0">
              <a:buNone/>
            </a:pPr>
            <a:r>
              <a:rPr lang="en-US"/>
              <a:t>   dem </a:t>
            </a:r>
            <a:r>
              <a:rPr lang="en-US" err="1"/>
              <a:t>Zielrouter</a:t>
            </a:r>
            <a:r>
              <a:rPr lang="en-US"/>
              <a:t> </a:t>
            </a:r>
            <a:r>
              <a:rPr lang="en-US" err="1"/>
              <a:t>zu</a:t>
            </a:r>
            <a:r>
              <a:rPr lang="en-US"/>
              <a:t> </a:t>
            </a:r>
            <a:r>
              <a:rPr lang="en-US" err="1"/>
              <a:t>finden</a:t>
            </a:r>
            <a:endParaRPr lang="en-US"/>
          </a:p>
          <a:p>
            <a:pPr lvl="1"/>
            <a:r>
              <a:rPr lang="en-US"/>
              <a:t>Der </a:t>
            </a:r>
            <a:r>
              <a:rPr lang="en-US" err="1"/>
              <a:t>Algorithmus</a:t>
            </a:r>
            <a:r>
              <a:rPr lang="en-US"/>
              <a:t> </a:t>
            </a:r>
            <a:r>
              <a:rPr lang="en-US" err="1"/>
              <a:t>stellt</a:t>
            </a:r>
            <a:r>
              <a:rPr lang="en-US"/>
              <a:t> den </a:t>
            </a:r>
            <a:r>
              <a:rPr lang="en-US" err="1"/>
              <a:t>kürzesten</a:t>
            </a:r>
            <a:r>
              <a:rPr lang="en-US"/>
              <a:t> </a:t>
            </a:r>
            <a:r>
              <a:rPr lang="en-US" err="1"/>
              <a:t>Kostenpfad</a:t>
            </a:r>
            <a:r>
              <a:rPr lang="en-US"/>
              <a:t> </a:t>
            </a:r>
            <a:r>
              <a:rPr lang="en-US" err="1"/>
              <a:t>dar</a:t>
            </a:r>
            <a:r>
              <a:rPr lang="en-US"/>
              <a:t> und </a:t>
            </a:r>
            <a:r>
              <a:rPr lang="en-US" err="1"/>
              <a:t>aktualisiert</a:t>
            </a:r>
            <a:r>
              <a:rPr lang="en-US"/>
              <a:t> </a:t>
            </a:r>
          </a:p>
          <a:p>
            <a:pPr marL="0" lvl="1" indent="0">
              <a:buNone/>
            </a:pPr>
            <a:r>
              <a:rPr lang="en-US"/>
              <a:t>   </a:t>
            </a:r>
            <a:r>
              <a:rPr lang="en-US" err="1"/>
              <a:t>eine</a:t>
            </a:r>
            <a:r>
              <a:rPr lang="en-US"/>
              <a:t> </a:t>
            </a:r>
            <a:r>
              <a:rPr lang="en-US" err="1"/>
              <a:t>Weiterleitungstabelle</a:t>
            </a:r>
            <a:endParaRPr lang="en-US"/>
          </a:p>
          <a:p>
            <a:pPr lvl="0"/>
            <a:r>
              <a:rPr lang="en-US" err="1"/>
              <a:t>Dateiserver</a:t>
            </a:r>
            <a:r>
              <a:rPr lang="en-US"/>
              <a:t> </a:t>
            </a:r>
            <a:r>
              <a:rPr lang="en-US" err="1"/>
              <a:t>festlegen</a:t>
            </a:r>
            <a:endParaRPr lang="en-US"/>
          </a:p>
          <a:p>
            <a:pPr lvl="1"/>
            <a:r>
              <a:rPr lang="en-US" err="1"/>
              <a:t>Bestimmung</a:t>
            </a:r>
            <a:r>
              <a:rPr lang="en-US"/>
              <a:t> </a:t>
            </a:r>
            <a:r>
              <a:rPr lang="en-US" err="1"/>
              <a:t>eines</a:t>
            </a:r>
            <a:r>
              <a:rPr lang="en-US"/>
              <a:t> </a:t>
            </a:r>
            <a:r>
              <a:rPr lang="en-US" err="1"/>
              <a:t>Dateiserver</a:t>
            </a:r>
            <a:r>
              <a:rPr lang="en-US"/>
              <a:t> in </a:t>
            </a:r>
            <a:r>
              <a:rPr lang="en-US" err="1"/>
              <a:t>einem</a:t>
            </a:r>
            <a:r>
              <a:rPr lang="en-US"/>
              <a:t> LAN </a:t>
            </a:r>
          </a:p>
          <a:p>
            <a:pPr lvl="1"/>
            <a:r>
              <a:rPr lang="en-US"/>
              <a:t>Dijkstra </a:t>
            </a:r>
            <a:r>
              <a:rPr lang="en-US" err="1"/>
              <a:t>minimiert</a:t>
            </a:r>
            <a:r>
              <a:rPr lang="en-US"/>
              <a:t> den </a:t>
            </a:r>
            <a:r>
              <a:rPr lang="en-US" err="1"/>
              <a:t>Pfad</a:t>
            </a:r>
            <a:r>
              <a:rPr lang="en-US"/>
              <a:t> </a:t>
            </a:r>
            <a:r>
              <a:rPr lang="en-US" err="1"/>
              <a:t>zwischen</a:t>
            </a:r>
            <a:r>
              <a:rPr lang="en-US"/>
              <a:t> den </a:t>
            </a:r>
            <a:r>
              <a:rPr lang="en-US" err="1"/>
              <a:t>Netzwerken</a:t>
            </a:r>
            <a:r>
              <a:rPr lang="en-US"/>
              <a:t> und </a:t>
            </a:r>
            <a:r>
              <a:rPr lang="en-US" err="1"/>
              <a:t>verringert</a:t>
            </a:r>
            <a:r>
              <a:rPr lang="en-US"/>
              <a:t> </a:t>
            </a:r>
          </a:p>
          <a:p>
            <a:pPr marL="0" lvl="1" indent="0">
              <a:buNone/>
            </a:pPr>
            <a:r>
              <a:rPr lang="en-US"/>
              <a:t>   </a:t>
            </a:r>
            <a:r>
              <a:rPr lang="en-US" err="1"/>
              <a:t>Anzahl</a:t>
            </a:r>
            <a:r>
              <a:rPr lang="en-US"/>
              <a:t> von “Hops”</a:t>
            </a:r>
          </a:p>
          <a:p>
            <a:pPr marL="0" lvl="1" indent="0">
              <a:buNone/>
            </a:pPr>
            <a:endParaRPr lang="en-US"/>
          </a:p>
        </p:txBody>
      </p:sp>
      <p:sp>
        <p:nvSpPr>
          <p:cNvPr id="4" name="Title"/>
          <p:cNvSpPr>
            <a:spLocks noGrp="1"/>
          </p:cNvSpPr>
          <p:nvPr>
            <p:ph type="title"/>
          </p:nvPr>
        </p:nvSpPr>
        <p:spPr>
          <a:xfrm>
            <a:off x="504001" y="504000"/>
            <a:ext cx="11186476" cy="677108"/>
          </a:xfrm>
        </p:spPr>
        <p:txBody>
          <a:bodyPr/>
          <a:lstStyle/>
          <a:p>
            <a:r>
              <a:rPr lang="en-US" err="1"/>
              <a:t>Anwendungsmöglichkeiten</a:t>
            </a:r>
            <a:br>
              <a:rPr lang="en-US"/>
            </a:br>
            <a:r>
              <a:rPr lang="en-US" sz="2000" b="0">
                <a:solidFill>
                  <a:schemeClr val="accent1"/>
                </a:solidFill>
              </a:rPr>
              <a:t>Netzwerke</a:t>
            </a:r>
          </a:p>
        </p:txBody>
      </p:sp>
      <p:pic>
        <p:nvPicPr>
          <p:cNvPr id="3" name="Picture 2">
            <a:extLst>
              <a:ext uri="{FF2B5EF4-FFF2-40B4-BE49-F238E27FC236}">
                <a16:creationId xmlns:a16="http://schemas.microsoft.com/office/drawing/2014/main" id="{306AA273-6982-4B5C-9C2F-50718E89E077}"/>
              </a:ext>
            </a:extLst>
          </p:cNvPr>
          <p:cNvPicPr>
            <a:picLocks noChangeAspect="1"/>
          </p:cNvPicPr>
          <p:nvPr/>
        </p:nvPicPr>
        <p:blipFill>
          <a:blip r:embed="rId2"/>
          <a:stretch>
            <a:fillRect/>
          </a:stretch>
        </p:blipFill>
        <p:spPr>
          <a:xfrm>
            <a:off x="8538838" y="1853181"/>
            <a:ext cx="3151638" cy="3151638"/>
          </a:xfrm>
          <a:prstGeom prst="rect">
            <a:avLst/>
          </a:prstGeom>
        </p:spPr>
      </p:pic>
    </p:spTree>
    <p:extLst>
      <p:ext uri="{BB962C8B-B14F-4D97-AF65-F5344CB8AC3E}">
        <p14:creationId xmlns:p14="http://schemas.microsoft.com/office/powerpoint/2010/main" val="3546561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a:t>Demon</a:t>
            </a:r>
            <a:r>
              <a:rPr lang="en-US">
                <a:solidFill>
                  <a:schemeClr val="accent1"/>
                </a:solidFill>
              </a:rPr>
              <a:t>stration</a:t>
            </a:r>
          </a:p>
        </p:txBody>
      </p:sp>
    </p:spTree>
    <p:extLst>
      <p:ext uri="{BB962C8B-B14F-4D97-AF65-F5344CB8AC3E}">
        <p14:creationId xmlns:p14="http://schemas.microsoft.com/office/powerpoint/2010/main" val="418140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uote placeholder"/>
          <p:cNvSpPr>
            <a:spLocks noGrp="1"/>
          </p:cNvSpPr>
          <p:nvPr>
            <p:ph type="body" sz="quarter" idx="10"/>
          </p:nvPr>
        </p:nvSpPr>
        <p:spPr/>
        <p:txBody>
          <a:bodyPr/>
          <a:lstStyle/>
          <a:p>
            <a:pPr lvl="0"/>
            <a:r>
              <a:rPr lang="en-US"/>
              <a:t>“For the absence of a bibliography I offer </a:t>
            </a:r>
            <a:r>
              <a:rPr lang="en-US">
                <a:solidFill>
                  <a:schemeClr val="accent1"/>
                </a:solidFill>
              </a:rPr>
              <a:t>neither explanation nor apology</a:t>
            </a:r>
            <a:r>
              <a:rPr lang="en-US"/>
              <a:t>.”</a:t>
            </a:r>
          </a:p>
          <a:p>
            <a:pPr lvl="1"/>
            <a:r>
              <a:rPr lang="en-US" err="1"/>
              <a:t>Edsger</a:t>
            </a:r>
            <a:r>
              <a:rPr lang="en-US"/>
              <a:t> W. Dijkstra</a:t>
            </a:r>
          </a:p>
        </p:txBody>
      </p:sp>
    </p:spTree>
    <p:extLst>
      <p:ext uri="{BB962C8B-B14F-4D97-AF65-F5344CB8AC3E}">
        <p14:creationId xmlns:p14="http://schemas.microsoft.com/office/powerpoint/2010/main" val="18014168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dirty="0" err="1"/>
              <a:t>Cormen</a:t>
            </a:r>
            <a:r>
              <a:rPr lang="en-US" dirty="0"/>
              <a:t>, Thomas H.; </a:t>
            </a:r>
            <a:r>
              <a:rPr lang="en-US" dirty="0" err="1"/>
              <a:t>Leiserson</a:t>
            </a:r>
            <a:r>
              <a:rPr lang="en-US" dirty="0"/>
              <a:t>, Charles E.; </a:t>
            </a:r>
            <a:r>
              <a:rPr lang="en-US" dirty="0" err="1"/>
              <a:t>Rivest</a:t>
            </a:r>
            <a:r>
              <a:rPr lang="en-US" dirty="0"/>
              <a:t>, Ronald; Stein, Clifford (2013): </a:t>
            </a:r>
            <a:r>
              <a:rPr lang="en-US" dirty="0" err="1"/>
              <a:t>Algorithmen</a:t>
            </a:r>
            <a:r>
              <a:rPr lang="en-US" dirty="0"/>
              <a:t> – </a:t>
            </a:r>
            <a:r>
              <a:rPr lang="en-US" dirty="0" err="1"/>
              <a:t>eine</a:t>
            </a:r>
            <a:r>
              <a:rPr lang="en-US" dirty="0"/>
              <a:t> </a:t>
            </a:r>
            <a:r>
              <a:rPr lang="en-US" dirty="0" err="1"/>
              <a:t>Einführung</a:t>
            </a:r>
            <a:r>
              <a:rPr lang="en-US" dirty="0"/>
              <a:t>, 4. </a:t>
            </a:r>
            <a:r>
              <a:rPr lang="en-US" dirty="0" err="1"/>
              <a:t>Auflage</a:t>
            </a:r>
            <a:r>
              <a:rPr lang="en-US" dirty="0"/>
              <a:t>, </a:t>
            </a:r>
            <a:r>
              <a:rPr lang="en-US" dirty="0" err="1"/>
              <a:t>Oldenbourg</a:t>
            </a:r>
            <a:r>
              <a:rPr lang="en-US" dirty="0"/>
              <a:t> Verlag München</a:t>
            </a:r>
          </a:p>
          <a:p>
            <a:pPr lvl="0"/>
            <a:r>
              <a:rPr lang="en-US" dirty="0" err="1"/>
              <a:t>Fiset</a:t>
            </a:r>
            <a:r>
              <a:rPr lang="en-US" dirty="0"/>
              <a:t>, William (2019): Graph Theory Algorithms on freecodecamp.org or Udemy</a:t>
            </a:r>
          </a:p>
          <a:p>
            <a:pPr lvl="0"/>
            <a:r>
              <a:rPr lang="en-US" dirty="0">
                <a:hlinkClick r:id="rId2"/>
              </a:rPr>
              <a:t>https://brilliant.org/wiki/a-star-search/</a:t>
            </a:r>
            <a:r>
              <a:rPr lang="en-US" dirty="0"/>
              <a:t>, </a:t>
            </a:r>
            <a:r>
              <a:rPr lang="en-US" dirty="0" err="1"/>
              <a:t>abgerufen</a:t>
            </a:r>
            <a:r>
              <a:rPr lang="en-US" dirty="0"/>
              <a:t> am 18.06.2021</a:t>
            </a:r>
          </a:p>
          <a:p>
            <a:pPr lvl="0"/>
            <a:r>
              <a:rPr lang="en-US" dirty="0">
                <a:hlinkClick r:id="rId3"/>
              </a:rPr>
              <a:t>https://brilliant.org/wiki/dijkstras-short-path-finder/</a:t>
            </a:r>
            <a:r>
              <a:rPr lang="en-US" dirty="0"/>
              <a:t>, </a:t>
            </a:r>
            <a:r>
              <a:rPr lang="en-US" dirty="0" err="1"/>
              <a:t>abgerufen</a:t>
            </a:r>
            <a:r>
              <a:rPr lang="en-US" dirty="0"/>
              <a:t> am 18.06.2021</a:t>
            </a:r>
          </a:p>
          <a:p>
            <a:pPr lvl="0"/>
            <a:r>
              <a:rPr lang="en-US" dirty="0">
                <a:hlinkClick r:id="rId4"/>
              </a:rPr>
              <a:t>https://en.wikipedia.org/wiki/Dijkstra%27s_algorithm</a:t>
            </a:r>
            <a:r>
              <a:rPr lang="en-US" dirty="0"/>
              <a:t>, </a:t>
            </a:r>
            <a:r>
              <a:rPr lang="en-US" dirty="0" err="1"/>
              <a:t>abgerufen</a:t>
            </a:r>
            <a:r>
              <a:rPr lang="en-US" dirty="0"/>
              <a:t> am 18.06.2021</a:t>
            </a:r>
          </a:p>
        </p:txBody>
      </p:sp>
      <p:sp>
        <p:nvSpPr>
          <p:cNvPr id="4" name="Title"/>
          <p:cNvSpPr>
            <a:spLocks noGrp="1"/>
          </p:cNvSpPr>
          <p:nvPr>
            <p:ph type="title"/>
          </p:nvPr>
        </p:nvSpPr>
        <p:spPr>
          <a:xfrm>
            <a:off x="504001" y="504000"/>
            <a:ext cx="11186476" cy="369332"/>
          </a:xfrm>
        </p:spPr>
        <p:txBody>
          <a:bodyPr/>
          <a:lstStyle/>
          <a:p>
            <a:r>
              <a:rPr lang="en-US" err="1"/>
              <a:t>Quellenangaben</a:t>
            </a:r>
            <a:endParaRPr lang="en-US" sz="2000" b="0"/>
          </a:p>
        </p:txBody>
      </p:sp>
    </p:spTree>
    <p:extLst>
      <p:ext uri="{BB962C8B-B14F-4D97-AF65-F5344CB8AC3E}">
        <p14:creationId xmlns:p14="http://schemas.microsoft.com/office/powerpoint/2010/main" val="42108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ank you"/>
          <p:cNvSpPr>
            <a:spLocks noGrp="1"/>
          </p:cNvSpPr>
          <p:nvPr>
            <p:ph type="ctrTitle"/>
          </p:nvPr>
        </p:nvSpPr>
        <p:spPr/>
        <p:txBody>
          <a:bodyPr/>
          <a:lstStyle/>
          <a:p>
            <a:r>
              <a:rPr lang="en-US"/>
              <a:t>Thank you.</a:t>
            </a:r>
          </a:p>
        </p:txBody>
      </p:sp>
    </p:spTree>
    <p:extLst>
      <p:ext uri="{BB962C8B-B14F-4D97-AF65-F5344CB8AC3E}">
        <p14:creationId xmlns:p14="http://schemas.microsoft.com/office/powerpoint/2010/main" val="1881851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normAutofit/>
          </a:bodyPr>
          <a:lstStyle/>
          <a:p>
            <a:pPr lvl="0"/>
            <a:r>
              <a:rPr lang="en-US" err="1"/>
              <a:t>Reiseauskunft</a:t>
            </a:r>
            <a:endParaRPr lang="en-US"/>
          </a:p>
          <a:p>
            <a:pPr lvl="1"/>
            <a:r>
              <a:rPr lang="en-US" err="1"/>
              <a:t>Zum</a:t>
            </a:r>
            <a:r>
              <a:rPr lang="en-US"/>
              <a:t> </a:t>
            </a:r>
            <a:r>
              <a:rPr lang="en-US" err="1"/>
              <a:t>Bestimmen</a:t>
            </a:r>
            <a:r>
              <a:rPr lang="en-US"/>
              <a:t> der </a:t>
            </a:r>
            <a:r>
              <a:rPr lang="en-US" err="1"/>
              <a:t>frühsten</a:t>
            </a:r>
            <a:r>
              <a:rPr lang="en-US"/>
              <a:t> </a:t>
            </a:r>
            <a:r>
              <a:rPr lang="en-US" err="1"/>
              <a:t>Ankunftszeit</a:t>
            </a:r>
            <a:r>
              <a:rPr lang="en-US"/>
              <a:t> </a:t>
            </a:r>
            <a:r>
              <a:rPr lang="en-US" err="1"/>
              <a:t>für</a:t>
            </a:r>
            <a:r>
              <a:rPr lang="en-US"/>
              <a:t> das </a:t>
            </a:r>
            <a:r>
              <a:rPr lang="en-US" err="1"/>
              <a:t>Ziel</a:t>
            </a:r>
            <a:r>
              <a:rPr lang="en-US"/>
              <a:t> </a:t>
            </a:r>
            <a:r>
              <a:rPr lang="en-US" err="1"/>
              <a:t>bei</a:t>
            </a:r>
            <a:r>
              <a:rPr lang="en-US"/>
              <a:t> </a:t>
            </a:r>
            <a:r>
              <a:rPr lang="en-US" err="1"/>
              <a:t>gegebenem</a:t>
            </a:r>
            <a:r>
              <a:rPr lang="en-US"/>
              <a:t> </a:t>
            </a:r>
          </a:p>
          <a:p>
            <a:pPr marL="0" lvl="1" indent="0">
              <a:buNone/>
            </a:pPr>
            <a:r>
              <a:rPr lang="en-US"/>
              <a:t>   </a:t>
            </a:r>
            <a:r>
              <a:rPr lang="en-US" err="1"/>
              <a:t>Startpunkt</a:t>
            </a:r>
            <a:r>
              <a:rPr lang="en-US"/>
              <a:t> und </a:t>
            </a:r>
            <a:r>
              <a:rPr lang="en-US" err="1"/>
              <a:t>Startzeit</a:t>
            </a:r>
            <a:endParaRPr lang="en-US"/>
          </a:p>
          <a:p>
            <a:pPr lvl="1"/>
            <a:r>
              <a:rPr lang="en-US" err="1"/>
              <a:t>Auswahl</a:t>
            </a:r>
            <a:r>
              <a:rPr lang="en-US"/>
              <a:t> der </a:t>
            </a:r>
            <a:r>
              <a:rPr lang="en-US" err="1"/>
              <a:t>bestmöglichen</a:t>
            </a:r>
            <a:r>
              <a:rPr lang="en-US"/>
              <a:t> </a:t>
            </a:r>
            <a:r>
              <a:rPr lang="en-US" err="1"/>
              <a:t>Verbindung</a:t>
            </a:r>
            <a:endParaRPr lang="en-US"/>
          </a:p>
          <a:p>
            <a:pPr lvl="0"/>
            <a:r>
              <a:rPr lang="en-US" err="1"/>
              <a:t>Navigationssyteme</a:t>
            </a:r>
            <a:endParaRPr lang="en-US"/>
          </a:p>
          <a:p>
            <a:pPr lvl="1"/>
            <a:r>
              <a:rPr lang="en-US"/>
              <a:t>Der </a:t>
            </a:r>
            <a:r>
              <a:rPr lang="en-US" err="1"/>
              <a:t>Algorithmus</a:t>
            </a:r>
            <a:r>
              <a:rPr lang="en-US"/>
              <a:t> </a:t>
            </a:r>
            <a:r>
              <a:rPr lang="en-US" err="1"/>
              <a:t>wird</a:t>
            </a:r>
            <a:r>
              <a:rPr lang="en-US"/>
              <a:t> in </a:t>
            </a:r>
            <a:r>
              <a:rPr lang="en-US" err="1"/>
              <a:t>Navigationssytemen</a:t>
            </a:r>
            <a:r>
              <a:rPr lang="en-US"/>
              <a:t> </a:t>
            </a:r>
            <a:r>
              <a:rPr lang="en-US" err="1"/>
              <a:t>verwendet</a:t>
            </a:r>
            <a:r>
              <a:rPr lang="en-US"/>
              <a:t>, um den </a:t>
            </a:r>
            <a:r>
              <a:rPr lang="en-US" err="1"/>
              <a:t>kürzesten</a:t>
            </a:r>
            <a:r>
              <a:rPr lang="en-US"/>
              <a:t> </a:t>
            </a:r>
          </a:p>
          <a:p>
            <a:pPr marL="0" lvl="1" indent="0">
              <a:buNone/>
            </a:pPr>
            <a:r>
              <a:rPr lang="en-US"/>
              <a:t>   </a:t>
            </a:r>
            <a:r>
              <a:rPr lang="en-US" err="1"/>
              <a:t>Weg</a:t>
            </a:r>
            <a:r>
              <a:rPr lang="en-US"/>
              <a:t> </a:t>
            </a:r>
            <a:r>
              <a:rPr lang="en-US" err="1"/>
              <a:t>zwischen</a:t>
            </a:r>
            <a:r>
              <a:rPr lang="en-US"/>
              <a:t> dem </a:t>
            </a:r>
            <a:r>
              <a:rPr lang="en-US" err="1"/>
              <a:t>aktuellen</a:t>
            </a:r>
            <a:r>
              <a:rPr lang="en-US"/>
              <a:t> </a:t>
            </a:r>
            <a:r>
              <a:rPr lang="en-US" err="1"/>
              <a:t>Standort</a:t>
            </a:r>
            <a:r>
              <a:rPr lang="en-US"/>
              <a:t> und dem </a:t>
            </a:r>
            <a:r>
              <a:rPr lang="en-US" err="1"/>
              <a:t>Ziel</a:t>
            </a:r>
            <a:r>
              <a:rPr lang="en-US"/>
              <a:t> </a:t>
            </a:r>
            <a:r>
              <a:rPr lang="en-US" err="1"/>
              <a:t>zu</a:t>
            </a:r>
            <a:r>
              <a:rPr lang="en-US"/>
              <a:t> </a:t>
            </a:r>
            <a:r>
              <a:rPr lang="en-US" err="1"/>
              <a:t>finden</a:t>
            </a:r>
            <a:endParaRPr lang="en-US"/>
          </a:p>
          <a:p>
            <a:pPr lvl="1"/>
            <a:r>
              <a:rPr lang="en-US" err="1"/>
              <a:t>Beispiele</a:t>
            </a:r>
            <a:endParaRPr lang="en-US"/>
          </a:p>
          <a:p>
            <a:pPr lvl="2"/>
            <a:r>
              <a:rPr lang="en-US"/>
              <a:t>Google Maps</a:t>
            </a:r>
          </a:p>
          <a:p>
            <a:pPr lvl="2"/>
            <a:r>
              <a:rPr lang="en-US"/>
              <a:t>Apple </a:t>
            </a:r>
            <a:r>
              <a:rPr lang="en-US" err="1"/>
              <a:t>Karten</a:t>
            </a:r>
            <a:endParaRPr lang="en-US"/>
          </a:p>
          <a:p>
            <a:pPr lvl="2"/>
            <a:r>
              <a:rPr lang="en-US"/>
              <a:t>Autos</a:t>
            </a:r>
          </a:p>
          <a:p>
            <a:pPr lvl="2"/>
            <a:r>
              <a:rPr lang="en-US" err="1"/>
              <a:t>Drohnen</a:t>
            </a:r>
            <a:endParaRPr lang="en-US"/>
          </a:p>
          <a:p>
            <a:pPr lvl="2"/>
            <a:r>
              <a:rPr lang="en-US" err="1"/>
              <a:t>Roboter</a:t>
            </a:r>
            <a:r>
              <a:rPr lang="en-US"/>
              <a:t> (Digital Warehouse)</a:t>
            </a:r>
          </a:p>
        </p:txBody>
      </p:sp>
      <p:sp>
        <p:nvSpPr>
          <p:cNvPr id="4" name="Title"/>
          <p:cNvSpPr>
            <a:spLocks noGrp="1"/>
          </p:cNvSpPr>
          <p:nvPr>
            <p:ph type="title"/>
          </p:nvPr>
        </p:nvSpPr>
        <p:spPr>
          <a:xfrm>
            <a:off x="504001" y="504000"/>
            <a:ext cx="11186476" cy="677108"/>
          </a:xfrm>
        </p:spPr>
        <p:txBody>
          <a:bodyPr/>
          <a:lstStyle/>
          <a:p>
            <a:r>
              <a:rPr lang="en-US" err="1"/>
              <a:t>Anwendungsmöglichkeit</a:t>
            </a:r>
            <a:br>
              <a:rPr lang="en-US"/>
            </a:br>
            <a:r>
              <a:rPr lang="en-US" sz="2000" b="0">
                <a:solidFill>
                  <a:schemeClr val="accent1"/>
                </a:solidFill>
              </a:rPr>
              <a:t>Navigation</a:t>
            </a:r>
          </a:p>
        </p:txBody>
      </p:sp>
      <p:pic>
        <p:nvPicPr>
          <p:cNvPr id="3" name="Picture 2">
            <a:extLst>
              <a:ext uri="{FF2B5EF4-FFF2-40B4-BE49-F238E27FC236}">
                <a16:creationId xmlns:a16="http://schemas.microsoft.com/office/drawing/2014/main" id="{789BCBC6-0DA7-4332-B230-23466F85279F}"/>
              </a:ext>
            </a:extLst>
          </p:cNvPr>
          <p:cNvPicPr>
            <a:picLocks noChangeAspect="1"/>
          </p:cNvPicPr>
          <p:nvPr/>
        </p:nvPicPr>
        <p:blipFill>
          <a:blip r:embed="rId2"/>
          <a:stretch>
            <a:fillRect/>
          </a:stretch>
        </p:blipFill>
        <p:spPr>
          <a:xfrm>
            <a:off x="8639422" y="1903473"/>
            <a:ext cx="3051054" cy="3051054"/>
          </a:xfrm>
          <a:prstGeom prst="rect">
            <a:avLst/>
          </a:prstGeom>
        </p:spPr>
      </p:pic>
    </p:spTree>
    <p:extLst>
      <p:ext uri="{BB962C8B-B14F-4D97-AF65-F5344CB8AC3E}">
        <p14:creationId xmlns:p14="http://schemas.microsoft.com/office/powerpoint/2010/main" val="304281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a:t>Dijkstra’s </a:t>
            </a:r>
            <a:r>
              <a:rPr lang="en-US">
                <a:solidFill>
                  <a:schemeClr val="accent1"/>
                </a:solidFill>
              </a:rPr>
              <a:t>Shortest Path</a:t>
            </a:r>
          </a:p>
        </p:txBody>
      </p:sp>
    </p:spTree>
    <p:extLst>
      <p:ext uri="{BB962C8B-B14F-4D97-AF65-F5344CB8AC3E}">
        <p14:creationId xmlns:p14="http://schemas.microsoft.com/office/powerpoint/2010/main" val="161319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Undirected Graphs</a:t>
            </a:r>
          </a:p>
          <a:p>
            <a:pPr lvl="1"/>
            <a:r>
              <a:rPr lang="en-US"/>
              <a:t>Die Edges </a:t>
            </a:r>
            <a:r>
              <a:rPr lang="en-US" err="1"/>
              <a:t>haben</a:t>
            </a:r>
            <a:r>
              <a:rPr lang="en-US"/>
              <a:t> </a:t>
            </a:r>
            <a:r>
              <a:rPr lang="en-US" err="1"/>
              <a:t>keine</a:t>
            </a:r>
            <a:r>
              <a:rPr lang="en-US"/>
              <a:t> </a:t>
            </a:r>
            <a:r>
              <a:rPr lang="en-US" err="1"/>
              <a:t>Orientierung</a:t>
            </a:r>
            <a:r>
              <a:rPr lang="en-US"/>
              <a:t> </a:t>
            </a:r>
            <a:r>
              <a:rPr lang="en-US" err="1"/>
              <a:t>oder</a:t>
            </a:r>
            <a:r>
              <a:rPr lang="en-US"/>
              <a:t> </a:t>
            </a:r>
            <a:r>
              <a:rPr lang="en-US" err="1"/>
              <a:t>Richtung</a:t>
            </a:r>
            <a:endParaRPr lang="en-US"/>
          </a:p>
          <a:p>
            <a:pPr lvl="1"/>
            <a:r>
              <a:rPr lang="en-US"/>
              <a:t>Die Edge (u, v) </a:t>
            </a:r>
            <a:r>
              <a:rPr lang="en-US" err="1"/>
              <a:t>ist</a:t>
            </a:r>
            <a:r>
              <a:rPr lang="en-US"/>
              <a:t> </a:t>
            </a:r>
            <a:r>
              <a:rPr lang="en-US" err="1"/>
              <a:t>identisch</a:t>
            </a:r>
            <a:r>
              <a:rPr lang="en-US"/>
              <a:t> </a:t>
            </a:r>
            <a:r>
              <a:rPr lang="en-US" err="1"/>
              <a:t>mit</a:t>
            </a:r>
            <a:r>
              <a:rPr lang="en-US"/>
              <a:t> der </a:t>
            </a:r>
            <a:r>
              <a:rPr lang="en-US" err="1"/>
              <a:t>Kante</a:t>
            </a:r>
            <a:r>
              <a:rPr lang="en-US"/>
              <a:t> (v, u)</a:t>
            </a:r>
          </a:p>
          <a:p>
            <a:pPr lvl="1"/>
            <a:r>
              <a:rPr lang="en-US"/>
              <a:t>Die Vertices </a:t>
            </a:r>
            <a:r>
              <a:rPr lang="en-US" err="1"/>
              <a:t>könnten</a:t>
            </a:r>
            <a:r>
              <a:rPr lang="en-US"/>
              <a:t> </a:t>
            </a:r>
            <a:r>
              <a:rPr lang="en-US" err="1"/>
              <a:t>Städte</a:t>
            </a:r>
            <a:r>
              <a:rPr lang="en-US"/>
              <a:t> </a:t>
            </a:r>
            <a:r>
              <a:rPr lang="en-US" err="1"/>
              <a:t>darstellen</a:t>
            </a:r>
            <a:r>
              <a:rPr lang="en-US"/>
              <a:t> und </a:t>
            </a:r>
          </a:p>
          <a:p>
            <a:pPr marL="0" lvl="1" indent="0">
              <a:buNone/>
            </a:pPr>
            <a:r>
              <a:rPr lang="en-US"/>
              <a:t>   </a:t>
            </a:r>
            <a:r>
              <a:rPr lang="en-US" err="1"/>
              <a:t>eine</a:t>
            </a:r>
            <a:r>
              <a:rPr lang="en-US"/>
              <a:t> Edge </a:t>
            </a:r>
            <a:r>
              <a:rPr lang="en-US" err="1"/>
              <a:t>könnte</a:t>
            </a:r>
            <a:r>
              <a:rPr lang="en-US"/>
              <a:t> </a:t>
            </a:r>
            <a:r>
              <a:rPr lang="en-US" err="1"/>
              <a:t>eine</a:t>
            </a:r>
            <a:r>
              <a:rPr lang="en-US"/>
              <a:t> </a:t>
            </a:r>
            <a:r>
              <a:rPr lang="en-US" err="1"/>
              <a:t>bidirektionale</a:t>
            </a:r>
            <a:r>
              <a:rPr lang="en-US"/>
              <a:t> </a:t>
            </a:r>
            <a:r>
              <a:rPr lang="en-US" err="1"/>
              <a:t>Straße</a:t>
            </a:r>
            <a:r>
              <a:rPr lang="en-US"/>
              <a:t> </a:t>
            </a:r>
            <a:r>
              <a:rPr lang="en-US" err="1"/>
              <a:t>representieren</a:t>
            </a:r>
            <a:endParaRPr lang="en-US"/>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Graphen</a:t>
            </a:r>
            <a:endParaRPr lang="en-US" sz="2000" b="0"/>
          </a:p>
        </p:txBody>
      </p:sp>
      <p:pic>
        <p:nvPicPr>
          <p:cNvPr id="3" name="Picture 2">
            <a:extLst>
              <a:ext uri="{FF2B5EF4-FFF2-40B4-BE49-F238E27FC236}">
                <a16:creationId xmlns:a16="http://schemas.microsoft.com/office/drawing/2014/main" id="{07D9A331-CE48-4C4D-9300-F251E0ECD785}"/>
              </a:ext>
            </a:extLst>
          </p:cNvPr>
          <p:cNvPicPr>
            <a:picLocks noChangeAspect="1"/>
          </p:cNvPicPr>
          <p:nvPr/>
        </p:nvPicPr>
        <p:blipFill>
          <a:blip r:embed="rId2"/>
          <a:stretch>
            <a:fillRect/>
          </a:stretch>
        </p:blipFill>
        <p:spPr>
          <a:xfrm>
            <a:off x="8072476" y="1620000"/>
            <a:ext cx="3618000" cy="3618000"/>
          </a:xfrm>
          <a:prstGeom prst="rect">
            <a:avLst/>
          </a:prstGeom>
        </p:spPr>
      </p:pic>
    </p:spTree>
    <p:extLst>
      <p:ext uri="{BB962C8B-B14F-4D97-AF65-F5344CB8AC3E}">
        <p14:creationId xmlns:p14="http://schemas.microsoft.com/office/powerpoint/2010/main" val="2732869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Directed Graphs</a:t>
            </a:r>
          </a:p>
          <a:p>
            <a:pPr lvl="1"/>
            <a:r>
              <a:rPr lang="en-US"/>
              <a:t>Die Edges </a:t>
            </a:r>
            <a:r>
              <a:rPr lang="en-US" err="1"/>
              <a:t>haben</a:t>
            </a:r>
            <a:r>
              <a:rPr lang="en-US"/>
              <a:t> </a:t>
            </a:r>
            <a:r>
              <a:rPr lang="en-US" err="1"/>
              <a:t>eine</a:t>
            </a:r>
            <a:r>
              <a:rPr lang="en-US"/>
              <a:t> </a:t>
            </a:r>
            <a:r>
              <a:rPr lang="en-US" err="1"/>
              <a:t>Orientierung</a:t>
            </a:r>
            <a:r>
              <a:rPr lang="en-US"/>
              <a:t> </a:t>
            </a:r>
            <a:r>
              <a:rPr lang="en-US" err="1"/>
              <a:t>oder</a:t>
            </a:r>
            <a:r>
              <a:rPr lang="en-US"/>
              <a:t> </a:t>
            </a:r>
            <a:r>
              <a:rPr lang="en-US" err="1"/>
              <a:t>Richtung</a:t>
            </a:r>
            <a:endParaRPr lang="en-US"/>
          </a:p>
          <a:p>
            <a:pPr lvl="1"/>
            <a:r>
              <a:rPr lang="en-US"/>
              <a:t>Die Edge (u, v) </a:t>
            </a:r>
            <a:r>
              <a:rPr lang="en-US" err="1"/>
              <a:t>ist</a:t>
            </a:r>
            <a:r>
              <a:rPr lang="en-US"/>
              <a:t> die Edge von Vertex u </a:t>
            </a:r>
            <a:r>
              <a:rPr lang="en-US" err="1"/>
              <a:t>zu</a:t>
            </a:r>
            <a:r>
              <a:rPr lang="en-US"/>
              <a:t> Vertex v</a:t>
            </a:r>
          </a:p>
          <a:p>
            <a:pPr lvl="1"/>
            <a:r>
              <a:rPr lang="en-US"/>
              <a:t>Die Vertices </a:t>
            </a:r>
            <a:r>
              <a:rPr lang="en-US" err="1"/>
              <a:t>könnten</a:t>
            </a:r>
            <a:r>
              <a:rPr lang="en-US"/>
              <a:t> Menschen </a:t>
            </a:r>
            <a:r>
              <a:rPr lang="en-US" err="1"/>
              <a:t>darstellen</a:t>
            </a:r>
            <a:r>
              <a:rPr lang="en-US"/>
              <a:t> und </a:t>
            </a:r>
            <a:r>
              <a:rPr lang="en-US" err="1"/>
              <a:t>eine</a:t>
            </a:r>
            <a:r>
              <a:rPr lang="en-US"/>
              <a:t> Edge </a:t>
            </a:r>
          </a:p>
          <a:p>
            <a:pPr marL="0" lvl="1" indent="0">
              <a:buNone/>
            </a:pPr>
            <a:r>
              <a:rPr lang="en-US"/>
              <a:t>   </a:t>
            </a:r>
            <a:r>
              <a:rPr lang="en-US" err="1"/>
              <a:t>könnte</a:t>
            </a:r>
            <a:r>
              <a:rPr lang="en-US"/>
              <a:t> </a:t>
            </a:r>
            <a:r>
              <a:rPr lang="en-US" err="1"/>
              <a:t>eine</a:t>
            </a:r>
            <a:r>
              <a:rPr lang="en-US"/>
              <a:t> Person u sein, die Person v </a:t>
            </a:r>
            <a:r>
              <a:rPr lang="en-US" err="1"/>
              <a:t>ein</a:t>
            </a:r>
            <a:r>
              <a:rPr lang="en-US"/>
              <a:t> </a:t>
            </a:r>
            <a:r>
              <a:rPr lang="en-US" err="1"/>
              <a:t>Geschenk</a:t>
            </a:r>
            <a:r>
              <a:rPr lang="en-US"/>
              <a:t> </a:t>
            </a:r>
            <a:r>
              <a:rPr lang="en-US" err="1"/>
              <a:t>gekauft</a:t>
            </a:r>
            <a:r>
              <a:rPr lang="en-US"/>
              <a:t> hat</a:t>
            </a:r>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Graphen</a:t>
            </a:r>
            <a:endParaRPr lang="en-US" sz="2000" b="0"/>
          </a:p>
        </p:txBody>
      </p:sp>
      <p:pic>
        <p:nvPicPr>
          <p:cNvPr id="3" name="Picture 2">
            <a:extLst>
              <a:ext uri="{FF2B5EF4-FFF2-40B4-BE49-F238E27FC236}">
                <a16:creationId xmlns:a16="http://schemas.microsoft.com/office/drawing/2014/main" id="{A74EE34C-1DC2-4275-96AE-D294C8F47A2D}"/>
              </a:ext>
            </a:extLst>
          </p:cNvPr>
          <p:cNvPicPr>
            <a:picLocks noChangeAspect="1"/>
          </p:cNvPicPr>
          <p:nvPr/>
        </p:nvPicPr>
        <p:blipFill>
          <a:blip r:embed="rId2"/>
          <a:stretch>
            <a:fillRect/>
          </a:stretch>
        </p:blipFill>
        <p:spPr>
          <a:xfrm>
            <a:off x="8072476" y="1620000"/>
            <a:ext cx="3618000" cy="3618000"/>
          </a:xfrm>
          <a:prstGeom prst="rect">
            <a:avLst/>
          </a:prstGeom>
        </p:spPr>
      </p:pic>
    </p:spTree>
    <p:extLst>
      <p:ext uri="{BB962C8B-B14F-4D97-AF65-F5344CB8AC3E}">
        <p14:creationId xmlns:p14="http://schemas.microsoft.com/office/powerpoint/2010/main" val="3501809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Weighted Graphs</a:t>
            </a:r>
          </a:p>
          <a:p>
            <a:pPr lvl="1"/>
            <a:r>
              <a:rPr lang="en-US"/>
              <a:t>Vertices </a:t>
            </a:r>
            <a:r>
              <a:rPr lang="en-US" err="1"/>
              <a:t>können</a:t>
            </a:r>
            <a:r>
              <a:rPr lang="en-US"/>
              <a:t> </a:t>
            </a:r>
            <a:r>
              <a:rPr lang="en-US" err="1"/>
              <a:t>ein</a:t>
            </a:r>
            <a:r>
              <a:rPr lang="en-US"/>
              <a:t> </a:t>
            </a:r>
            <a:r>
              <a:rPr lang="en-US" err="1"/>
              <a:t>bestimmtes</a:t>
            </a:r>
            <a:r>
              <a:rPr lang="en-US"/>
              <a:t> </a:t>
            </a:r>
            <a:r>
              <a:rPr lang="en-US" err="1"/>
              <a:t>Gewicht</a:t>
            </a:r>
            <a:r>
              <a:rPr lang="en-US"/>
              <a:t> </a:t>
            </a:r>
            <a:r>
              <a:rPr lang="en-US" err="1"/>
              <a:t>enthalten</a:t>
            </a:r>
            <a:endParaRPr lang="en-US"/>
          </a:p>
          <a:p>
            <a:pPr lvl="1"/>
            <a:r>
              <a:rPr lang="en-US"/>
              <a:t>Das </a:t>
            </a:r>
            <a:r>
              <a:rPr lang="en-US" err="1"/>
              <a:t>Gewicht</a:t>
            </a:r>
            <a:r>
              <a:rPr lang="en-US"/>
              <a:t> </a:t>
            </a:r>
            <a:r>
              <a:rPr lang="en-US" err="1"/>
              <a:t>kann</a:t>
            </a:r>
            <a:r>
              <a:rPr lang="en-US"/>
              <a:t> </a:t>
            </a:r>
            <a:r>
              <a:rPr lang="en-US" err="1"/>
              <a:t>einen</a:t>
            </a:r>
            <a:r>
              <a:rPr lang="en-US"/>
              <a:t> </a:t>
            </a:r>
            <a:r>
              <a:rPr lang="en-US" err="1"/>
              <a:t>beliebigen</a:t>
            </a:r>
            <a:r>
              <a:rPr lang="en-US"/>
              <a:t> Wert </a:t>
            </a:r>
            <a:r>
              <a:rPr lang="en-US" err="1"/>
              <a:t>wie</a:t>
            </a:r>
            <a:r>
              <a:rPr lang="en-US"/>
              <a:t> </a:t>
            </a:r>
            <a:r>
              <a:rPr lang="en-US" err="1"/>
              <a:t>Kosten</a:t>
            </a:r>
            <a:r>
              <a:rPr lang="en-US"/>
              <a:t>, </a:t>
            </a:r>
            <a:r>
              <a:rPr lang="en-US" err="1"/>
              <a:t>Entfernung</a:t>
            </a:r>
            <a:r>
              <a:rPr lang="en-US"/>
              <a:t>, </a:t>
            </a:r>
          </a:p>
          <a:p>
            <a:pPr marL="0" lvl="1" indent="0">
              <a:buNone/>
            </a:pPr>
            <a:r>
              <a:rPr lang="en-US"/>
              <a:t>   </a:t>
            </a:r>
            <a:r>
              <a:rPr lang="en-US" err="1"/>
              <a:t>Menge</a:t>
            </a:r>
            <a:r>
              <a:rPr lang="en-US"/>
              <a:t> </a:t>
            </a:r>
            <a:r>
              <a:rPr lang="en-US" err="1"/>
              <a:t>usw</a:t>
            </a:r>
            <a:r>
              <a:rPr lang="en-US"/>
              <a:t>. </a:t>
            </a:r>
            <a:r>
              <a:rPr lang="en-US" err="1"/>
              <a:t>darstellen</a:t>
            </a:r>
            <a:endParaRPr lang="en-US"/>
          </a:p>
          <a:p>
            <a:pPr lvl="1"/>
            <a:r>
              <a:rPr lang="en-US"/>
              <a:t>Eine Edge in </a:t>
            </a:r>
            <a:r>
              <a:rPr lang="en-US" err="1"/>
              <a:t>einem</a:t>
            </a:r>
            <a:r>
              <a:rPr lang="en-US"/>
              <a:t> </a:t>
            </a:r>
            <a:r>
              <a:rPr lang="en-US" err="1"/>
              <a:t>solchen</a:t>
            </a:r>
            <a:r>
              <a:rPr lang="en-US"/>
              <a:t> Graph </a:t>
            </a:r>
            <a:r>
              <a:rPr lang="en-US" err="1"/>
              <a:t>wird</a:t>
            </a:r>
            <a:r>
              <a:rPr lang="en-US"/>
              <a:t> </a:t>
            </a:r>
            <a:r>
              <a:rPr lang="en-US" err="1"/>
              <a:t>als</a:t>
            </a:r>
            <a:r>
              <a:rPr lang="en-US"/>
              <a:t> Triplet (u, v, w) </a:t>
            </a:r>
            <a:r>
              <a:rPr lang="en-US" err="1"/>
              <a:t>dargestellt</a:t>
            </a:r>
            <a:endParaRPr lang="en-US"/>
          </a:p>
          <a:p>
            <a:pPr lvl="1"/>
            <a:r>
              <a:rPr lang="en-US"/>
              <a:t>Vertices </a:t>
            </a:r>
            <a:r>
              <a:rPr lang="en-US" err="1"/>
              <a:t>mit</a:t>
            </a:r>
            <a:r>
              <a:rPr lang="en-US"/>
              <a:t> </a:t>
            </a:r>
            <a:r>
              <a:rPr lang="en-US" err="1"/>
              <a:t>einem</a:t>
            </a:r>
            <a:r>
              <a:rPr lang="en-US"/>
              <a:t> </a:t>
            </a:r>
            <a:r>
              <a:rPr lang="en-US" err="1"/>
              <a:t>Gewicht</a:t>
            </a:r>
            <a:r>
              <a:rPr lang="en-US"/>
              <a:t> </a:t>
            </a:r>
            <a:r>
              <a:rPr lang="en-US" err="1"/>
              <a:t>können</a:t>
            </a:r>
            <a:r>
              <a:rPr lang="en-US"/>
              <a:t> in undirected </a:t>
            </a:r>
            <a:r>
              <a:rPr lang="en-US" err="1"/>
              <a:t>oder</a:t>
            </a:r>
            <a:r>
              <a:rPr lang="en-US"/>
              <a:t> </a:t>
            </a:r>
          </a:p>
          <a:p>
            <a:pPr marL="0" lvl="1" indent="0">
              <a:buNone/>
            </a:pPr>
            <a:r>
              <a:rPr lang="en-US"/>
              <a:t>   directed Graphs </a:t>
            </a:r>
            <a:r>
              <a:rPr lang="en-US" err="1"/>
              <a:t>vorkommen</a:t>
            </a:r>
            <a:endParaRPr lang="en-US"/>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Graphen</a:t>
            </a:r>
            <a:endParaRPr lang="en-US" sz="2000" b="0"/>
          </a:p>
        </p:txBody>
      </p:sp>
      <p:pic>
        <p:nvPicPr>
          <p:cNvPr id="3" name="Picture 2">
            <a:extLst>
              <a:ext uri="{FF2B5EF4-FFF2-40B4-BE49-F238E27FC236}">
                <a16:creationId xmlns:a16="http://schemas.microsoft.com/office/drawing/2014/main" id="{C453A092-1D9D-4A57-BADE-1B00ACCB32A2}"/>
              </a:ext>
            </a:extLst>
          </p:cNvPr>
          <p:cNvPicPr>
            <a:picLocks noChangeAspect="1"/>
          </p:cNvPicPr>
          <p:nvPr/>
        </p:nvPicPr>
        <p:blipFill>
          <a:blip r:embed="rId2"/>
          <a:stretch>
            <a:fillRect/>
          </a:stretch>
        </p:blipFill>
        <p:spPr>
          <a:xfrm>
            <a:off x="8072476" y="1620000"/>
            <a:ext cx="3618000" cy="3618000"/>
          </a:xfrm>
          <a:prstGeom prst="rect">
            <a:avLst/>
          </a:prstGeom>
        </p:spPr>
      </p:pic>
    </p:spTree>
    <p:extLst>
      <p:ext uri="{BB962C8B-B14F-4D97-AF65-F5344CB8AC3E}">
        <p14:creationId xmlns:p14="http://schemas.microsoft.com/office/powerpoint/2010/main" val="3758971385"/>
      </p:ext>
    </p:extLst>
  </p:cSld>
  <p:clrMapOvr>
    <a:masterClrMapping/>
  </p:clrMapOvr>
</p:sld>
</file>

<file path=ppt/theme/theme1.xml><?xml version="1.0" encoding="utf-8"?>
<a:theme xmlns:a="http://schemas.openxmlformats.org/drawingml/2006/main" name="SAP 2020 16x9 black">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4" id="{17B3B8BB-DF29-9242-815E-4AC3DBC0C708}" vid="{7CF5299C-2A92-CF42-A4CD-0D6C1A7BE97A}"/>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5F0F9DCBF1E94796646FCF98A7C072" ma:contentTypeVersion="11" ma:contentTypeDescription="Create a new document." ma:contentTypeScope="" ma:versionID="6656657534c8828e87b206ac9b61a8a1">
  <xsd:schema xmlns:xsd="http://www.w3.org/2001/XMLSchema" xmlns:xs="http://www.w3.org/2001/XMLSchema" xmlns:p="http://schemas.microsoft.com/office/2006/metadata/properties" xmlns:ns2="0e00d59e-b0d2-4e67-be34-67e465b0fbed" xmlns:ns3="47fc58d8-9f4b-4bc8-b278-c3cb6f298023" targetNamespace="http://schemas.microsoft.com/office/2006/metadata/properties" ma:root="true" ma:fieldsID="3e9d6e37e8770a93f7f04b9f0c03eff2" ns2:_="" ns3:_="">
    <xsd:import namespace="0e00d59e-b0d2-4e67-be34-67e465b0fbed"/>
    <xsd:import namespace="47fc58d8-9f4b-4bc8-b278-c3cb6f29802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ResponsibleContact"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00d59e-b0d2-4e67-be34-67e465b0fb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7fc58d8-9f4b-4bc8-b278-c3cb6f2980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ResponsibleContact" ma:index="17" nillable="true" ma:displayName="Responsible Contact" ma:format="Dropdown" ma:list="UserInfo" ma:SharePointGroup="0" ma:internalName="ResponsibleContac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ResponsibleContact xmlns="47fc58d8-9f4b-4bc8-b278-c3cb6f298023">
      <UserInfo>
        <DisplayName/>
        <AccountId xsi:nil="true"/>
        <AccountType/>
      </UserInfo>
    </ResponsibleContact>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1E1F54-06F8-4B11-A8A2-4A0196ECD2B2}">
  <ds:schemaRefs>
    <ds:schemaRef ds:uri="0e00d59e-b0d2-4e67-be34-67e465b0fbed"/>
    <ds:schemaRef ds:uri="47fc58d8-9f4b-4bc8-b278-c3cb6f29802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5C1D00C-D380-4A8A-881E-03688FCC3109}">
  <ds:schemaRefs>
    <ds:schemaRef ds:uri="47fc58d8-9f4b-4bc8-b278-c3cb6f298023"/>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98FD485-E434-4109-8170-8E0CFCDC178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SAP_2020_16x9_Black</Template>
  <TotalTime>48</TotalTime>
  <Words>869</Words>
  <Application>Microsoft Office PowerPoint</Application>
  <PresentationFormat>Custom</PresentationFormat>
  <Paragraphs>158</Paragraphs>
  <Slides>45</Slides>
  <Notes>6</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Cambria Math</vt:lpstr>
      <vt:lpstr>Courier New</vt:lpstr>
      <vt:lpstr>Symbol</vt:lpstr>
      <vt:lpstr>Wingdings</vt:lpstr>
      <vt:lpstr>Wingdings</vt:lpstr>
      <vt:lpstr>SAP 2020 16x9 black</vt:lpstr>
      <vt:lpstr>Graphen Dijkstra-Algorithmus</vt:lpstr>
      <vt:lpstr>Agenda</vt:lpstr>
      <vt:lpstr>Anwendungsmöglichkeiten</vt:lpstr>
      <vt:lpstr>Anwendungsmöglichkeiten Netzwerke</vt:lpstr>
      <vt:lpstr>Anwendungsmöglichkeit Navigation</vt:lpstr>
      <vt:lpstr>Dijkstra’s Shortest Path</vt:lpstr>
      <vt:lpstr>Dijkstra’s Shortest Path Algorithm Graphen</vt:lpstr>
      <vt:lpstr>Dijkstra’s Shortest Path Algorithm Graphen</vt:lpstr>
      <vt:lpstr>Dijkstra’s Shortest Path Algorithm Graphen</vt:lpstr>
      <vt:lpstr>Dijkstra’s Shortest Path Algorithm Voraussetzungen</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Komplexität</vt:lpstr>
      <vt:lpstr>Erweiterung von Dijkstra’s Algorithm</vt:lpstr>
      <vt:lpstr>Erweiterung von Dijkstra’s Algorithm A* Search</vt:lpstr>
      <vt:lpstr>Erweiterung von Dijkstra’s Algorithm A* Search</vt:lpstr>
      <vt:lpstr>Demonstration</vt:lpstr>
      <vt:lpstr>PowerPoint Presentation</vt:lpstr>
      <vt:lpstr>Quellenangaben</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2020/16:9/black</cp:keywords>
  <cp:lastModifiedBy>Gilbert, Andre-Anan</cp:lastModifiedBy>
  <cp:revision>9</cp:revision>
  <dcterms:created xsi:type="dcterms:W3CDTF">2021-06-15T11:57:50Z</dcterms:created>
  <dcterms:modified xsi:type="dcterms:W3CDTF">2021-06-22T12:54:25Z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0x010100615F0F9DCBF1E94796646FCF98A7C072</vt:lpwstr>
  </property>
</Properties>
</file>